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32"/>
  </p:notesMasterIdLst>
  <p:handoutMasterIdLst>
    <p:handoutMasterId r:id="rId33"/>
  </p:handoutMasterIdLst>
  <p:sldIdLst>
    <p:sldId id="256" r:id="rId2"/>
    <p:sldId id="257" r:id="rId3"/>
    <p:sldId id="258" r:id="rId4"/>
    <p:sldId id="267" r:id="rId5"/>
    <p:sldId id="269" r:id="rId6"/>
    <p:sldId id="262" r:id="rId7"/>
    <p:sldId id="260" r:id="rId8"/>
    <p:sldId id="261" r:id="rId9"/>
    <p:sldId id="270" r:id="rId10"/>
    <p:sldId id="264" r:id="rId11"/>
    <p:sldId id="268" r:id="rId12"/>
    <p:sldId id="276" r:id="rId13"/>
    <p:sldId id="271" r:id="rId14"/>
    <p:sldId id="272" r:id="rId15"/>
    <p:sldId id="274" r:id="rId16"/>
    <p:sldId id="275" r:id="rId17"/>
    <p:sldId id="265" r:id="rId18"/>
    <p:sldId id="266" r:id="rId19"/>
    <p:sldId id="277" r:id="rId20"/>
    <p:sldId id="278" r:id="rId21"/>
    <p:sldId id="279" r:id="rId22"/>
    <p:sldId id="280" r:id="rId23"/>
    <p:sldId id="263"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Felicia Olagbem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191" autoAdjust="0"/>
    <p:restoredTop sz="80107" autoAdjust="0"/>
  </p:normalViewPr>
  <p:slideViewPr>
    <p:cSldViewPr>
      <p:cViewPr>
        <p:scale>
          <a:sx n="66" d="100"/>
          <a:sy n="66" d="100"/>
        </p:scale>
        <p:origin x="-378" y="336"/>
      </p:cViewPr>
      <p:guideLst>
        <p:guide orient="horz" pos="2160"/>
        <p:guide pos="2880"/>
      </p:guideLst>
    </p:cSldViewPr>
  </p:slideViewPr>
  <p:outlineViewPr>
    <p:cViewPr>
      <p:scale>
        <a:sx n="33" d="100"/>
        <a:sy n="33" d="100"/>
      </p:scale>
      <p:origin x="0" y="182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07T00:30:44.674" idx="1">
    <p:pos x="5151" y="1030"/>
    <p:text>Student used per share for market value and total for book value. That is incorrect. Use either for both.</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1-07T00:31:13.468" idx="2">
    <p:pos x="3806" y="158"/>
    <p:text>References are not APA-format.</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Pitkin, A. - Freeport McMoRan Copper &amp; Gold Inc.: Financial Analysis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8B6E33-6565-415C-840B-6A4BE5213EE8}" type="datetimeFigureOut">
              <a:rPr lang="en-US" smtClean="0"/>
              <a:pPr/>
              <a:t>4/1/2014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467506-539C-42F8-95F9-C7CC68C5BFF1}" type="slidenum">
              <a:rPr lang="en-US" smtClean="0"/>
              <a:pPr/>
              <a:t>‹#›</a:t>
            </a:fld>
            <a:endParaRPr lang="en-US"/>
          </a:p>
        </p:txBody>
      </p:sp>
    </p:spTree>
    <p:extLst>
      <p:ext uri="{BB962C8B-B14F-4D97-AF65-F5344CB8AC3E}">
        <p14:creationId xmlns:p14="http://schemas.microsoft.com/office/powerpoint/2010/main" xmlns="" val="39353903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Pitkin, A. - Freeport McMoRan Copper &amp; Gold Inc.: Financial Analysis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CEC89-DC57-4D01-9770-365367E51166}" type="datetimeFigureOut">
              <a:rPr lang="en-US" smtClean="0"/>
              <a:pPr/>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A30A2-D364-4753-969E-8D9459E11D16}" type="slidenum">
              <a:rPr lang="en-US" smtClean="0"/>
              <a:pPr/>
              <a:t>‹#›</a:t>
            </a:fld>
            <a:endParaRPr lang="en-US"/>
          </a:p>
        </p:txBody>
      </p:sp>
    </p:spTree>
    <p:extLst>
      <p:ext uri="{BB962C8B-B14F-4D97-AF65-F5344CB8AC3E}">
        <p14:creationId xmlns:p14="http://schemas.microsoft.com/office/powerpoint/2010/main" xmlns="" val="366319357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oogle.com/finance?q=NYSE:FCX&amp;fstype=ii&amp;ei=3p_EUojfF8b9igLZJ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oogle.com/finance?q=NYSE:FCX&amp;fstype=ii&amp;ei=uprEUriKLq23iAKgz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oogle.com/finance?q=NYSE:FCX&amp;fstype=ii&amp;ei=uprEUriKLq23iAKgzg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1849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retrieved on January 1, 2014 from Google Finance at </a:t>
            </a:r>
            <a:r>
              <a:rPr lang="en-US" dirty="0" smtClean="0">
                <a:hlinkClick r:id="rId3"/>
              </a:rPr>
              <a:t>http://www.google.com/finance?q=NYSE%3AFCX&amp;fstype=ii&amp;ei=3p_EUojfF8b9igLZJA</a:t>
            </a:r>
            <a:r>
              <a:rPr lang="en-US" dirty="0" smtClean="0"/>
              <a:t>.</a:t>
            </a:r>
          </a:p>
          <a:p>
            <a:endParaRPr lang="en-US" dirty="0" smtClean="0"/>
          </a:p>
          <a:p>
            <a:r>
              <a:rPr lang="en-US" dirty="0" smtClean="0"/>
              <a:t>This</a:t>
            </a:r>
            <a:r>
              <a:rPr lang="en-US" baseline="0" dirty="0" smtClean="0"/>
              <a:t> illustration is a pictorial of what has already been discussed previously, but has been included to show the comparison with the quarterly data.  FCX made acquisitions in 2013 which is shown on the cash flow chart above starting in Q1 to Q2 of 2013, investing dollars climbing higher into the negative and financing climbing much higher into the positive.  These acquisitions also helped to boost the operating cash flow higher by Q3 of 2013.  It will be interesting to analyze 2013’s financial data when it becomes available over the next couple of months.</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169870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things appears awry in the external audit of FCX’s financial reporting.</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240648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A30A2-D364-4753-969E-8D9459E11D16}"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261925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FCX</a:t>
            </a:r>
            <a:r>
              <a:rPr lang="en-US" baseline="0" dirty="0" smtClean="0"/>
              <a:t> appears to have sufficient liquidity to be able to pay its debts immediately with liquid assets.  The current ratio shows an asset to </a:t>
            </a:r>
            <a:r>
              <a:rPr lang="en-US" baseline="0" dirty="0" err="1" smtClean="0"/>
              <a:t>liabilty</a:t>
            </a:r>
            <a:r>
              <a:rPr lang="en-US" baseline="0" dirty="0" smtClean="0"/>
              <a:t> ratio of 3 to 1, meaning that there are 3 times the amount of assets to cover all the company’s current liabilities.  The acid-test ratio, or quick ratio, shows that there is also more than enough money in cash and accounts receivable to cover the company’s liabilities.  Furthermore, the cash ratio also shows that FCX has enough cash and cash equivalents to cover all current liabilities without liquidating accounts receivable or inventories.  Comparing FCX to ADR (Rio Tinto), it can be seen that for all 3 ratios, FCX is more liquid.  It would be slightly concerning if ADR were to have to cover all current liabilities, the company would have to also liquidate part of its inventory to do so.  Based on this, FCX appears as the better investment.</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97739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a:t>
            </a:r>
            <a:r>
              <a:rPr lang="en-US" baseline="0" dirty="0" smtClean="0"/>
              <a:t> of FCX’s profitability ratios, mainly the gross profit margin, the operating profit margin, the return on assets, the return on equity, and the return on capital employed, shows that the company has realized lower profitability in 2012 than 2011, although still comparatively profitable versus ADR.  This is not unexpected to see the year over year decline as was discussed previously, and a similar decline can be seen when analyzing ADR.  Again, it appears as though FCX would be the better investment over ADR.</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14</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2533424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analysis and comparison of FCX’s debt ratios with ADR, it can be seen that FCX in 2012 seemed to have little change in debt ratios and capitalization ratios, and can amply cover the interest on its debt, and has adequate cash flow to cover all debt.  ADR experienced a net loss in 2012, its debt and capitalization ratios are considerably higher, the company in 2012 would not have been able to even make interest payments on debt, and operating cash flow to debt was also concerning.  As well here, FCX still appears to be the more attractive investment.</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6904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further</a:t>
            </a:r>
            <a:r>
              <a:rPr lang="en-US" baseline="0" dirty="0" smtClean="0"/>
              <a:t> comparison between FCX and ADR, a few investment valuation ratios were calculated, which included Price/Book Value Ratio, Cash Flow Coverage Ratio, Price/Earnings Ratio, and the Price/Sales Ratio.  The price to book value ratio of FCX shows a decline in 2012 but illustrates that the market value of the stock is still more than double the book value of the stock, in addition it is significantly higher than ADR.  The cash flow coverage ratio shows that the market price for the stock is more than 10 times the operating cash flow per share, meaning FCX stock is a good investment.  The price/earnings ratio is also a great tool to determine what the prospective investor could hope to gain on investing in this stock, or what an investor would pay for a set amount of stock, which is also 10 times and shows a strong performance in 2012, even higher than 2011.  Lastly, the price/sales ratio which reflects per dollar in company sales, how much investors are willing to pay, which for FCX is roughly double.  While ADR is lower across the board for all of these ratios, it still is an attractive investment, although the negative price/earnings ratio in 2012 would possibly put off prospective investors.</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46084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retrieved from Yahoo! Finance on January 1, 2014 at http://www.google.com/finance?q=NYSE%3AFCX&amp;fstype=ii&amp;ei=3p_EUojfF8b9igLZJA.</a:t>
            </a:r>
          </a:p>
          <a:p>
            <a:endParaRPr lang="en-US" dirty="0" smtClean="0"/>
          </a:p>
          <a:p>
            <a:r>
              <a:rPr lang="en-US" dirty="0" smtClean="0"/>
              <a:t>This shows the stock performance</a:t>
            </a:r>
            <a:r>
              <a:rPr lang="en-US" baseline="0" dirty="0" smtClean="0"/>
              <a:t> of FCX stock as reported by Yahoo! Finance.  The market price has increase even over 2012, as has the P/E ratio meaning that investors are currently willing to pay more per dollar of earnings than they were in 2012.  This is encouraging for a prospective investor in this stock.</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17</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25950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retrieved from Yahoo! Finance on January 1, 2014 at http://www.google.com/finance?q=NYSE%3AFCX&amp;fstype=ii&amp;ei=3p_EUojfF8b9igLZJA.</a:t>
            </a:r>
          </a:p>
          <a:p>
            <a:endParaRPr lang="en-US" dirty="0" smtClean="0"/>
          </a:p>
          <a:p>
            <a:r>
              <a:rPr lang="en-US" dirty="0" smtClean="0"/>
              <a:t>It appears that the stock prices</a:t>
            </a:r>
            <a:r>
              <a:rPr lang="en-US" baseline="0" dirty="0" smtClean="0"/>
              <a:t> in 2012 had a steady decline throughout most of the year, and then began to turn around in Q3 of 2013, which could be directly correlated to the closing of acquisitions during that time.</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18</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1155511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Capital Asset Pricing Model (CAPM) “…provides a basis for determining the investor’s expected or required rate of return from investing in a firm’s common stock” (</a:t>
            </a:r>
            <a:r>
              <a:rPr lang="en-US" baseline="0" dirty="0" err="1" smtClean="0"/>
              <a:t>Keown</a:t>
            </a:r>
            <a:r>
              <a:rPr lang="en-US" baseline="0" dirty="0" smtClean="0"/>
              <a:t> et al, 2014, p. 283).  This calculation when used to compare firms or to determine what the expected rate of return for the company is wholly dependent on the beta value, or measure of associated risk, for the firm.  FCX has a beta value of 1.61, which is very close to one of its competitors, Rio Tinto, at 1.57 (Google Finance, 2014).  The expected rate, or required rate, of return for FCX stock is currently 22.82%.  By this percentage being </a:t>
            </a:r>
            <a:r>
              <a:rPr lang="en-US" baseline="0" dirty="0" err="1" smtClean="0"/>
              <a:t>significanly</a:t>
            </a:r>
            <a:r>
              <a:rPr lang="en-US" baseline="0" dirty="0" smtClean="0"/>
              <a:t> higher than the current market rate of return, the investment appears to be promising.  The calculation can also help in determining the weighted average cost of capital (WACC) as will be further discussed on the next slide.</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19</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150474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Freeport-McMoRan Copper &amp; Gold, Inc. has</a:t>
            </a:r>
            <a:r>
              <a:rPr lang="en-US" baseline="0" dirty="0" smtClean="0"/>
              <a:t> been called many things in the past decade, but now comprises one of the largest publicly traded copper and gold companies in the world.  According to Freeport </a:t>
            </a:r>
            <a:r>
              <a:rPr lang="en-US" baseline="0" dirty="0" err="1" smtClean="0"/>
              <a:t>McMoRan</a:t>
            </a:r>
            <a:r>
              <a:rPr lang="en-US" baseline="0" dirty="0" smtClean="0"/>
              <a:t> Copper &amp; Gold Inc. the organization originated in 1912 as Freeport </a:t>
            </a:r>
            <a:r>
              <a:rPr lang="en-US" baseline="0" dirty="0" err="1" smtClean="0"/>
              <a:t>Sulphur</a:t>
            </a:r>
            <a:r>
              <a:rPr lang="en-US" baseline="0" dirty="0" smtClean="0"/>
              <a:t> based in Freeport, Texas.  In the 1960’s Freeport began doing business in Indonesia where a newly discovered copper and gold deposit was confirmed, also creating a subsidiary called Freeport Indonesia.  A decade later the company name changes to Freeport Minerals Company.  In parallel, in 1969 </a:t>
            </a:r>
            <a:r>
              <a:rPr lang="en-US" baseline="0" dirty="0" err="1" smtClean="0"/>
              <a:t>McMoRan</a:t>
            </a:r>
            <a:r>
              <a:rPr lang="en-US" baseline="0" dirty="0" smtClean="0"/>
              <a:t> Exploration was formed, and later this combined with </a:t>
            </a:r>
            <a:r>
              <a:rPr lang="en-US" baseline="0" dirty="0" err="1" smtClean="0"/>
              <a:t>McMoRan</a:t>
            </a:r>
            <a:r>
              <a:rPr lang="en-US" baseline="0" dirty="0" smtClean="0"/>
              <a:t> Oil &amp; Gas and Freeport Minerals Company, the combined endeavor now called Freeport-McMoRan Inc.  At this time the product line for the incorporated company was mostly oil, gas, </a:t>
            </a:r>
            <a:r>
              <a:rPr lang="en-US" baseline="0" dirty="0" err="1" smtClean="0"/>
              <a:t>sulphur</a:t>
            </a:r>
            <a:r>
              <a:rPr lang="en-US" baseline="0" dirty="0" smtClean="0"/>
              <a:t>, phosphoric acid, gold, copper, silver and uranium.  In the 1980’s, a large gold and copper discovery in Indonesia propelled Freeport further into the copper and gold industries, and thus necessitating another couple of name changes finally arriving at Freeport-McMoRan Copper &amp; Gold Inc. in 1991 and is listed on the New York Stock Exchange as FCX.  In 1995, Freeport-McMoRan Copper &amp; Gold Inc. becomes an independent company.  In 2007, FCX acquired Phelps Dodge Corporation who had significant ore reserves in copper and molybdenum, as well as copper and cobalt development projects already underway.  Most recently in 2013, FCX had acquired </a:t>
            </a:r>
            <a:r>
              <a:rPr lang="en-US" baseline="0" dirty="0" err="1" smtClean="0"/>
              <a:t>McMoRan</a:t>
            </a:r>
            <a:r>
              <a:rPr lang="en-US" baseline="0" dirty="0" smtClean="0"/>
              <a:t> Exploration Co. and Plains Exploration &amp; Production Company adding back the oil and gas assets which the original company previously had in its product portfolio several decades prior.</a:t>
            </a:r>
          </a:p>
        </p:txBody>
      </p:sp>
      <p:sp>
        <p:nvSpPr>
          <p:cNvPr id="4" name="Slide Number Placeholder 3"/>
          <p:cNvSpPr>
            <a:spLocks noGrp="1"/>
          </p:cNvSpPr>
          <p:nvPr>
            <p:ph type="sldNum" sz="quarter" idx="10"/>
          </p:nvPr>
        </p:nvSpPr>
        <p:spPr/>
        <p:txBody>
          <a:bodyPr/>
          <a:lstStyle/>
          <a:p>
            <a:fld id="{E9CA30A2-D364-4753-969E-8D9459E11D16}"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041938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weighted average cost of capital is a</a:t>
            </a:r>
            <a:r>
              <a:rPr lang="en-US" baseline="0" dirty="0" smtClean="0"/>
              <a:t> tool widely used by investors to determine the average cost of capital and is dependent on the capital structure, or common stock, preferred stock, bonds, debt, as well as the mix of these different capitals.  It is a weighted average where the rate of return or the rate of the after-tax interest is multiplied by the proportion of the corresponding capitals.  For FCX, the WACC value is 19.3%, meaning that the realized average percentage of the company’s capital that is distributed to investors and debtors is 19.3 cents per dollar.  Mathematically speaking, the easiest way to reduce the cost of capital for FCX would be to take on more debt.  The multiplication factor for the debt proportion of this equation is much smaller than the equity portion of this equation.  By increasing the amount of debt a company takes on in this case, would be a lower WACC.  However, by further leveraging the company, this could have adverse reactions if the company appears to be over-leveraged, investors will sell the stock and the company could loose financial ground quickly.  This is just one tool of many that investors must use when evaluating a company, as in the many other analyses that have been included within the presentation.</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20</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879536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with the cyclical pricing affecting the company’s bottom line, FCX’s book value has increased year over year by roughly 10%.  Common stock value decreased in 2012, but 2013 has shown prices over than of 2011.  The stock is doing rather well, and appears to be a sound investment opportunity.</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21</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197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FCX</a:t>
            </a:r>
            <a:r>
              <a:rPr lang="en-US" baseline="0" dirty="0" smtClean="0"/>
              <a:t> has a history of performing well financially and to continue to look for opportunities to invest and acquire some debt.  The management within this company has been diligent in taking some risks, and growing which ultimately produces continued value for shareholders.  It appears as if this company is doing everything right, and should continue to look for ways to invest its heavy cash flow back into the company, while maintaining some debt, which has a lower cost of capital than equity.  Further more, the trend of increasing costs has to be reversed in order to impact the bottom line.  Despite differing ore grades, and labor to produce the saleable products, innovation needs to be applied to reduce costs across the board.  Many processes that are being used to extract minerals from the ore are technology that has been around for decades, with the same labor associated with them but at a higher cost due to inflation.  Risks to be aware of and to avoid if possible is producing too much inventory or stocking too much inventory which could lead to price fluctuations within the market.  Being one of the top producers in its market, FCX must maintain a balance that is constantly adjusted to market conditions.  In addition, if the company becomes too cash heavy, it will be an attractive acquisition and could result in a hostile takeover, this must be combatted by continuing to invest and acquire technologies that are compatible with the company’s product portfolio.  Lastly, the cost of labor disputes in the last couple of years have greatly increase labor costs especially in countries where the operating margin was much higher.  Continuing to invest judiciously in employee development and enrichment as well as industry standard wages will help combat further union activity and keep costs down.</a:t>
            </a:r>
          </a:p>
          <a:p>
            <a:endParaRPr lang="en-US" baseline="0" dirty="0" smtClean="0"/>
          </a:p>
          <a:p>
            <a:r>
              <a:rPr lang="en-US" baseline="0" dirty="0" smtClean="0"/>
              <a:t>In conclusion, Freeport-McMoRan Copper &amp; Gold Inc. is a sound company with sound management and a good investment.  The company’s performance over the last couple of years has been impressive, and the continued growth within the company as well as acquisitions is a good omen for investors.  Shareholders can expect to see better than market returns on their investments, which will keep capital flowing into the business.  The financial concepts outlined in this presentation can give managers within this organization and others the tools to make decisions that will not negatively impact the value to shareholders which is the main objective for most businesses.</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22</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436327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23</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354746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A30A2-D364-4753-969E-8D9459E11D16}" type="slidenum">
              <a:rPr lang="en-US" smtClean="0"/>
              <a:pPr/>
              <a:t>24</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005663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A30A2-D364-4753-969E-8D9459E11D16}" type="slidenum">
              <a:rPr lang="en-US" smtClean="0"/>
              <a:pPr/>
              <a:t>25</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192307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A30A2-D364-4753-969E-8D9459E11D16}" type="slidenum">
              <a:rPr lang="en-US" smtClean="0"/>
              <a:pPr/>
              <a:t>26</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413873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A30A2-D364-4753-969E-8D9459E11D16}" type="slidenum">
              <a:rPr lang="en-US" smtClean="0"/>
              <a:pPr/>
              <a:t>27</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2971919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A30A2-D364-4753-969E-8D9459E11D16}" type="slidenum">
              <a:rPr lang="en-US" smtClean="0"/>
              <a:pPr/>
              <a:t>28</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880332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A30A2-D364-4753-969E-8D9459E11D16}" type="slidenum">
              <a:rPr lang="en-US" smtClean="0"/>
              <a:pPr/>
              <a:t>29</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76245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Freeport-McMoRan</a:t>
            </a:r>
            <a:r>
              <a:rPr lang="en-US" baseline="0" dirty="0" smtClean="0"/>
              <a:t> Copper &amp; Gold Inc. is headquartered in Phoenix, Arizona.  It promotes that it is currently ranked 2</a:t>
            </a:r>
            <a:r>
              <a:rPr lang="en-US" baseline="30000" dirty="0" smtClean="0"/>
              <a:t>nd</a:t>
            </a:r>
            <a:r>
              <a:rPr lang="en-US" baseline="0" dirty="0" smtClean="0"/>
              <a:t> in the top 10 copper producers world wide (</a:t>
            </a:r>
            <a:r>
              <a:rPr lang="en-US" dirty="0" smtClean="0"/>
              <a:t>Freeport-McMoRan</a:t>
            </a:r>
            <a:r>
              <a:rPr lang="en-US" baseline="0" dirty="0" smtClean="0"/>
              <a:t> Copper &amp; Gold Inc., 2014) and has a global workforce of 35,000 employees.  The company owns facilities, mines, and property world-wide and has a diverse product portfolio, which can be visualized on the next slide.  The company strives to benefit the communities in which it operates, continually strives to reward safe production, and spends millions of dollars in reclamation and environmental efforts.  </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2199662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CA30A2-D364-4753-969E-8D9459E11D16}" type="slidenum">
              <a:rPr lang="en-US" smtClean="0"/>
              <a:pPr/>
              <a:t>30</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65211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retrieved from: http://www.fcx.com/operations/downloads/FCX_Global_Footprint_Final_APR13.pdf on January 2, 2014.</a:t>
            </a:r>
          </a:p>
          <a:p>
            <a:endParaRPr lang="en-US" baseline="0" dirty="0" smtClean="0"/>
          </a:p>
          <a:p>
            <a:r>
              <a:rPr lang="en-US" baseline="0" dirty="0" smtClean="0"/>
              <a:t>This is a pictorial of the major operations which FCX has world-wide.  It also includes the main product reserves in each area.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69876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FCX’s revenues decreased in 2012 over 2011 can mostly be</a:t>
            </a:r>
            <a:r>
              <a:rPr lang="en-US" baseline="0" dirty="0" smtClean="0"/>
              <a:t> accounted by the</a:t>
            </a:r>
            <a:r>
              <a:rPr lang="en-US" dirty="0" smtClean="0"/>
              <a:t> commodity price decrease</a:t>
            </a:r>
            <a:r>
              <a:rPr lang="en-US" baseline="0" dirty="0" smtClean="0"/>
              <a:t> in copper, decreased demand for copper out of the largest markets, and increase cost in extracting the metals out of lower ore grade product.  The cost of sales also increased due to the extra labor required to extract the metals with the lower ore grade, so even though the revenue from 2012 mirrored 2010, the costs were significantly higher which drastically affects the bottom line.  Net income per share of stock decreased, but not too drastically.</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7168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retrieved</a:t>
            </a:r>
            <a:r>
              <a:rPr lang="en-US" baseline="0" dirty="0" smtClean="0"/>
              <a:t> from Google Finance on January 1, 2014 at </a:t>
            </a:r>
            <a:r>
              <a:rPr lang="en-US" dirty="0" smtClean="0">
                <a:hlinkClick r:id="rId3"/>
              </a:rPr>
              <a:t>http://www.google.com/finance?q=NYSE%3AFCX&amp;fstype=ii&amp;ei=uprEUriKLq23iAKgzgE</a:t>
            </a:r>
            <a:endParaRPr lang="en-US" dirty="0" smtClean="0"/>
          </a:p>
          <a:p>
            <a:endParaRPr lang="en-US" dirty="0" smtClean="0"/>
          </a:p>
          <a:p>
            <a:r>
              <a:rPr lang="en-US" dirty="0" smtClean="0"/>
              <a:t>This illustration is interesting, and can definitely spur more research.</a:t>
            </a:r>
            <a:r>
              <a:rPr lang="en-US" baseline="0" dirty="0" smtClean="0"/>
              <a:t>  The quarterly data is trending where expected due to acquisition activity that happened in Q2 of 2013.  The annual data shows a large negative value in the profit margin in 2008 (which was the first year after FCX acquired Phelps Dodge Corp. in 2007) and was also due to the large world recession that also drastically lowered demand for and thus prices for FCX’s main products.  During the last 4 years of the annual data, the profit margins look to be very steady, even with cyclical commodity pricing and many capital projects undertaken.</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182842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reported balance sheet for FCX shows positive growth in current assets which outpaces the increase in current liabilities.  This shows that the company’s endeavors to decrease debt and grow the business are headed in the right direction.  The increase in accounts receivable (a summation of trade accounts, income taxes, and other accounts receivable) in 2012, which is money owed to the company, was 42.6% over 2011, whereas the accounts payable increased by only 5.9% year over year.  Another interesting note is that product inventories accounted for 48% of current assets in 2012 and 40.6% in 2011 showing an increase in the value of the product, as well as increased production and stored inventory.  Depending on market conditions, this inventory could be valued very differently if commodity prices shift drastically for their interested products.</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7</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136557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retrieved from Google</a:t>
            </a:r>
            <a:r>
              <a:rPr lang="en-US" baseline="0" dirty="0" smtClean="0"/>
              <a:t> Finance on January 1, 2014 at </a:t>
            </a:r>
            <a:r>
              <a:rPr lang="en-US" dirty="0" smtClean="0">
                <a:hlinkClick r:id="rId3"/>
              </a:rPr>
              <a:t>http://www.google.com/finance?q=NYSE%3AFCX&amp;fstype=ii&amp;ei=uprEUriKLq23iAKgzgE</a:t>
            </a:r>
            <a:r>
              <a:rPr lang="en-US" dirty="0" smtClean="0"/>
              <a:t>.</a:t>
            </a:r>
          </a:p>
          <a:p>
            <a:endParaRPr lang="en-US" dirty="0" smtClean="0"/>
          </a:p>
          <a:p>
            <a:r>
              <a:rPr lang="en-US" dirty="0" smtClean="0"/>
              <a:t>This illustration shows the year over year decrease in debt and increase in assets, while the quarterly data shows</a:t>
            </a:r>
            <a:r>
              <a:rPr lang="en-US" baseline="0" dirty="0" smtClean="0"/>
              <a:t> the opposite.  The jump in debt in 2013 was the cause of the acquisitions completed that year, which should change the financial trend of year over year data from 2012 to 2013.</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15942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Cash</a:t>
            </a:r>
            <a:r>
              <a:rPr lang="en-US" baseline="0" dirty="0" smtClean="0"/>
              <a:t> flow from operating activities decreased from 2011 to 2012, this was due, as stated previously, to market conditions in this commodity-based company.  It is difficult to judge a company solely on year over year changes in cash due to the cyclical nature of commodities markets, and thus better analysis can be done through financial ratios which will be discussed later on.</a:t>
            </a:r>
            <a:endParaRPr lang="en-US" dirty="0"/>
          </a:p>
        </p:txBody>
      </p:sp>
      <p:sp>
        <p:nvSpPr>
          <p:cNvPr id="4" name="Slide Number Placeholder 3"/>
          <p:cNvSpPr>
            <a:spLocks noGrp="1"/>
          </p:cNvSpPr>
          <p:nvPr>
            <p:ph type="sldNum" sz="quarter" idx="10"/>
          </p:nvPr>
        </p:nvSpPr>
        <p:spPr/>
        <p:txBody>
          <a:bodyPr/>
          <a:lstStyle/>
          <a:p>
            <a:fld id="{E9CA30A2-D364-4753-969E-8D9459E11D16}" type="slidenum">
              <a:rPr lang="en-US" smtClean="0"/>
              <a:pPr/>
              <a:t>9</a:t>
            </a:fld>
            <a:endParaRPr lang="en-US"/>
          </a:p>
        </p:txBody>
      </p:sp>
      <p:sp>
        <p:nvSpPr>
          <p:cNvPr id="5" name="Header Placeholder 4"/>
          <p:cNvSpPr>
            <a:spLocks noGrp="1"/>
          </p:cNvSpPr>
          <p:nvPr>
            <p:ph type="hdr" sz="quarter" idx="11"/>
          </p:nvPr>
        </p:nvSpPr>
        <p:spPr/>
        <p:txBody>
          <a:bodyPr/>
          <a:lstStyle/>
          <a:p>
            <a:r>
              <a:rPr lang="en-US" smtClean="0"/>
              <a:t>Pitkin, A. - Freeport McMoRan Copper &amp; Gold Inc.: Financial Analysis</a:t>
            </a:r>
            <a:endParaRPr lang="en-US"/>
          </a:p>
        </p:txBody>
      </p:sp>
    </p:spTree>
    <p:extLst>
      <p:ext uri="{BB962C8B-B14F-4D97-AF65-F5344CB8AC3E}">
        <p14:creationId xmlns:p14="http://schemas.microsoft.com/office/powerpoint/2010/main" xmlns="" val="308754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AC52384-9B53-4A51-A14B-37254C5290A8}" type="datetime1">
              <a:rPr lang="en-US" smtClean="0"/>
              <a:pPr/>
              <a:t>4/1/2014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117C041-19DF-4556-BCFE-88042C1C33D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CE03EF-707E-4420-BE57-E03020F552C9}"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7E409F-8B6D-4133-BC1F-6048F0F5486A}"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607732-A038-4988-9B98-08E605617BD9}"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4DDA52-2120-4F44-AA02-466823399AD8}" type="datetime1">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117C041-19DF-4556-BCFE-88042C1C33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6DE89C-2D04-471D-977E-858FF19FA7CD}" type="datetime1">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80802D-C0D7-40C6-B4B1-3C30CB52F11E}" type="datetime1">
              <a:rPr lang="en-US" smtClean="0"/>
              <a:pPr/>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4EB71B-B842-4991-AF35-A021EC2C7396}" type="datetime1">
              <a:rPr lang="en-US" smtClean="0"/>
              <a:pPr/>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07B52-5A1B-4674-8BFD-33C8CC3DC900}" type="datetime1">
              <a:rPr lang="en-US" smtClean="0"/>
              <a:pPr/>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09B3AA-9CF4-450B-9EB6-F064E451E565}" type="datetime1">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67A84C-0914-4097-864B-70382CB97C88}" type="datetime1">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7C041-19DF-4556-BCFE-88042C1C33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E1D281-1DFF-48D5-A12E-C0D4D9AB58C0}" type="datetime1">
              <a:rPr lang="en-US" smtClean="0"/>
              <a:pPr/>
              <a:t>4/1/2014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17C041-19DF-4556-BCFE-88042C1C33D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gif"/><Relationship Id="rId4" Type="http://schemas.openxmlformats.org/officeDocument/2006/relationships/package" Target="../embeddings/Microsoft_Office_Excel_Worksheet1.xls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gif"/><Relationship Id="rId4" Type="http://schemas.openxmlformats.org/officeDocument/2006/relationships/package" Target="../embeddings/Microsoft_Office_Excel_Worksheet2.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Office_Excel_Worksheet3.xlsx"/><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package" Target="../embeddings/Microsoft_Office_Excel_Worksheet4.xlsx"/><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32" y="228600"/>
            <a:ext cx="9144000" cy="1219200"/>
          </a:xfrm>
        </p:spPr>
        <p:txBody>
          <a:bodyPr>
            <a:normAutofit/>
          </a:bodyPr>
          <a:lstStyle/>
          <a:p>
            <a:r>
              <a:rPr lang="en-US" sz="3400" dirty="0" smtClean="0"/>
              <a:t>F</a:t>
            </a:r>
            <a:r>
              <a:rPr lang="en-US" sz="3400" cap="none" dirty="0" smtClean="0"/>
              <a:t>reeport </a:t>
            </a:r>
            <a:r>
              <a:rPr lang="en-US" sz="3400" cap="none" dirty="0" err="1" smtClean="0"/>
              <a:t>McMoRan</a:t>
            </a:r>
            <a:r>
              <a:rPr lang="en-US" sz="3400" cap="none" dirty="0" smtClean="0"/>
              <a:t> Copper &amp; Gold Inc.:</a:t>
            </a:r>
            <a:br>
              <a:rPr lang="en-US" sz="3400" cap="none" dirty="0" smtClean="0"/>
            </a:br>
            <a:r>
              <a:rPr lang="en-US" sz="3400" cap="none" dirty="0" smtClean="0"/>
              <a:t>Financial Analysis</a:t>
            </a:r>
            <a:endParaRPr lang="en-US" sz="3400" dirty="0"/>
          </a:p>
        </p:txBody>
      </p:sp>
      <p:sp>
        <p:nvSpPr>
          <p:cNvPr id="3" name="Subtitle 2"/>
          <p:cNvSpPr>
            <a:spLocks noGrp="1"/>
          </p:cNvSpPr>
          <p:nvPr>
            <p:ph type="subTitle" idx="1"/>
          </p:nvPr>
        </p:nvSpPr>
        <p:spPr>
          <a:xfrm>
            <a:off x="1295400" y="1704474"/>
            <a:ext cx="6400800" cy="1752600"/>
          </a:xfrm>
        </p:spPr>
        <p:txBody>
          <a:bodyPr>
            <a:normAutofit fontScale="77500" lnSpcReduction="20000"/>
          </a:bodyPr>
          <a:lstStyle/>
          <a:p>
            <a:r>
              <a:rPr lang="en-US" dirty="0" smtClean="0"/>
              <a:t>First Last</a:t>
            </a:r>
          </a:p>
          <a:p>
            <a:r>
              <a:rPr lang="en-US" dirty="0" smtClean="0"/>
              <a:t>FIN500 – Principles of Finance</a:t>
            </a:r>
          </a:p>
          <a:p>
            <a:r>
              <a:rPr lang="en-US" dirty="0" smtClean="0"/>
              <a:t>Colorado State University – Global Campus</a:t>
            </a:r>
          </a:p>
          <a:p>
            <a:r>
              <a:rPr lang="en-US" dirty="0" smtClean="0"/>
              <a:t>Dr. Felicia </a:t>
            </a:r>
            <a:r>
              <a:rPr lang="en-US" dirty="0" err="1" smtClean="0"/>
              <a:t>Olagbemi</a:t>
            </a:r>
            <a:endParaRPr lang="en-US" dirty="0" smtClean="0"/>
          </a:p>
          <a:p>
            <a:r>
              <a:rPr lang="en-US" dirty="0" smtClean="0"/>
              <a:t>March 16, 2014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0179" y="3428999"/>
            <a:ext cx="7486650" cy="33645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67400" y="3494671"/>
            <a:ext cx="2324100" cy="466725"/>
          </a:xfrm>
          <a:prstGeom prst="rect">
            <a:avLst/>
          </a:prstGeom>
        </p:spPr>
      </p:pic>
      <p:sp>
        <p:nvSpPr>
          <p:cNvPr id="6" name="Rectangle 5"/>
          <p:cNvSpPr/>
          <p:nvPr/>
        </p:nvSpPr>
        <p:spPr>
          <a:xfrm>
            <a:off x="2819775" y="6424256"/>
            <a:ext cx="3552576" cy="369332"/>
          </a:xfrm>
          <a:prstGeom prst="rect">
            <a:avLst/>
          </a:prstGeom>
        </p:spPr>
        <p:txBody>
          <a:bodyPr wrap="none">
            <a:spAutoFit/>
          </a:bodyPr>
          <a:lstStyle/>
          <a:p>
            <a:pPr algn="ctr"/>
            <a:r>
              <a:rPr lang="en-US" dirty="0" smtClean="0"/>
              <a:t>http://www.fcx.com/index.htm</a:t>
            </a:r>
            <a:endParaRPr lang="en-US" dirty="0"/>
          </a:p>
        </p:txBody>
      </p:sp>
    </p:spTree>
    <p:extLst>
      <p:ext uri="{BB962C8B-B14F-4D97-AF65-F5344CB8AC3E}">
        <p14:creationId xmlns:p14="http://schemas.microsoft.com/office/powerpoint/2010/main" xmlns="" val="262118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92162"/>
          </a:xfrm>
        </p:spPr>
        <p:txBody>
          <a:bodyPr/>
          <a:lstStyle/>
          <a:p>
            <a:r>
              <a:rPr lang="en-US" dirty="0" smtClean="0"/>
              <a:t>Cash Flow</a:t>
            </a:r>
            <a:endParaRPr lang="en-US" dirty="0"/>
          </a:p>
        </p:txBody>
      </p:sp>
      <p:sp>
        <p:nvSpPr>
          <p:cNvPr id="3" name="Content Placeholder 2"/>
          <p:cNvSpPr>
            <a:spLocks noGrp="1"/>
          </p:cNvSpPr>
          <p:nvPr>
            <p:ph idx="1"/>
          </p:nvPr>
        </p:nvSpPr>
        <p:spPr>
          <a:xfrm>
            <a:off x="533400" y="1523999"/>
            <a:ext cx="8229600" cy="533400"/>
          </a:xfrm>
        </p:spPr>
        <p:txBody>
          <a:bodyPr/>
          <a:lstStyle/>
          <a:p>
            <a:pPr marL="137160" indent="0" algn="ctr">
              <a:buNone/>
            </a:pPr>
            <a:r>
              <a:rPr lang="en-US" dirty="0" smtClean="0"/>
              <a:t>Google Finance, 2014</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398" y="2057400"/>
            <a:ext cx="4215253" cy="2713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1999" y="2057399"/>
            <a:ext cx="4400550" cy="2713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345624" y="4821612"/>
            <a:ext cx="1828800" cy="369332"/>
          </a:xfrm>
          <a:prstGeom prst="rect">
            <a:avLst/>
          </a:prstGeom>
          <a:noFill/>
        </p:spPr>
        <p:txBody>
          <a:bodyPr wrap="square" rtlCol="0">
            <a:spAutoFit/>
          </a:bodyPr>
          <a:lstStyle/>
          <a:p>
            <a:r>
              <a:rPr lang="en-US" dirty="0" smtClean="0"/>
              <a:t>Quarterly Data</a:t>
            </a:r>
            <a:endParaRPr lang="en-US" dirty="0"/>
          </a:p>
        </p:txBody>
      </p:sp>
      <p:sp>
        <p:nvSpPr>
          <p:cNvPr id="8" name="TextBox 7"/>
          <p:cNvSpPr txBox="1"/>
          <p:nvPr/>
        </p:nvSpPr>
        <p:spPr>
          <a:xfrm>
            <a:off x="6001321" y="4821612"/>
            <a:ext cx="1541903" cy="369332"/>
          </a:xfrm>
          <a:prstGeom prst="rect">
            <a:avLst/>
          </a:prstGeom>
          <a:noFill/>
        </p:spPr>
        <p:txBody>
          <a:bodyPr wrap="square" rtlCol="0">
            <a:spAutoFit/>
          </a:bodyPr>
          <a:lstStyle/>
          <a:p>
            <a:r>
              <a:rPr lang="en-US" dirty="0" smtClean="0"/>
              <a:t>Annual Data</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10" name="Rectangle 9"/>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4" name="Slide Number Placeholder 3"/>
          <p:cNvSpPr>
            <a:spLocks noGrp="1"/>
          </p:cNvSpPr>
          <p:nvPr>
            <p:ph type="sldNum" sz="quarter" idx="12"/>
          </p:nvPr>
        </p:nvSpPr>
        <p:spPr/>
        <p:txBody>
          <a:bodyPr/>
          <a:lstStyle/>
          <a:p>
            <a:fld id="{8117C041-19DF-4556-BCFE-88042C1C33DD}" type="slidenum">
              <a:rPr lang="en-US" smtClean="0"/>
              <a:pPr/>
              <a:t>10</a:t>
            </a:fld>
            <a:endParaRPr lang="en-US"/>
          </a:p>
        </p:txBody>
      </p:sp>
    </p:spTree>
    <p:extLst>
      <p:ext uri="{BB962C8B-B14F-4D97-AF65-F5344CB8AC3E}">
        <p14:creationId xmlns:p14="http://schemas.microsoft.com/office/powerpoint/2010/main" xmlns="" val="1511016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3400" dirty="0" smtClean="0"/>
              <a:t>Auditor’s Statement of FCX Financials</a:t>
            </a:r>
            <a:endParaRPr lang="en-US" sz="3400" dirty="0"/>
          </a:p>
        </p:txBody>
      </p:sp>
      <p:sp>
        <p:nvSpPr>
          <p:cNvPr id="3" name="Content Placeholder 2"/>
          <p:cNvSpPr>
            <a:spLocks noGrp="1"/>
          </p:cNvSpPr>
          <p:nvPr>
            <p:ph idx="1"/>
          </p:nvPr>
        </p:nvSpPr>
        <p:spPr>
          <a:xfrm>
            <a:off x="457200" y="1600200"/>
            <a:ext cx="8229600" cy="3810000"/>
          </a:xfrm>
        </p:spPr>
        <p:txBody>
          <a:bodyPr>
            <a:normAutofit lnSpcReduction="10000"/>
          </a:bodyPr>
          <a:lstStyle/>
          <a:p>
            <a:pPr marL="137160" indent="0">
              <a:buNone/>
            </a:pPr>
            <a:r>
              <a:rPr lang="en-US" dirty="0" smtClean="0"/>
              <a:t>“In our opinion, the financial statements …present fairly…the consolidated financial position of Freeport-McMoRan Copper &amp; Gold Inc. at December 31, 2012 and 2011, and the consolidated results of its operations and its cash flows for each of the three years in the period ended December 31, 2012, in conformity with U.S. generally accepted accounting principles.”</a:t>
            </a:r>
          </a:p>
          <a:p>
            <a:pPr marL="137160" indent="0" algn="r">
              <a:buNone/>
            </a:pPr>
            <a:r>
              <a:rPr lang="en-US" dirty="0" smtClean="0"/>
              <a:t> - FCX 2012 Annual Report, p. 67</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5" name="Rectangle 4"/>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6" name="Slide Number Placeholder 5"/>
          <p:cNvSpPr>
            <a:spLocks noGrp="1"/>
          </p:cNvSpPr>
          <p:nvPr>
            <p:ph type="sldNum" sz="quarter" idx="12"/>
          </p:nvPr>
        </p:nvSpPr>
        <p:spPr/>
        <p:txBody>
          <a:bodyPr/>
          <a:lstStyle/>
          <a:p>
            <a:fld id="{8117C041-19DF-4556-BCFE-88042C1C33DD}" type="slidenum">
              <a:rPr lang="en-US" smtClean="0"/>
              <a:pPr/>
              <a:t>11</a:t>
            </a:fld>
            <a:endParaRPr lang="en-US"/>
          </a:p>
        </p:txBody>
      </p:sp>
    </p:spTree>
    <p:extLst>
      <p:ext uri="{BB962C8B-B14F-4D97-AF65-F5344CB8AC3E}">
        <p14:creationId xmlns:p14="http://schemas.microsoft.com/office/powerpoint/2010/main" xmlns="" val="1953603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Financial Ratio Analysis</a:t>
            </a:r>
            <a:endParaRPr lang="en-US" dirty="0"/>
          </a:p>
        </p:txBody>
      </p:sp>
      <p:sp>
        <p:nvSpPr>
          <p:cNvPr id="3" name="Content Placeholder 2"/>
          <p:cNvSpPr>
            <a:spLocks noGrp="1"/>
          </p:cNvSpPr>
          <p:nvPr>
            <p:ph idx="1"/>
          </p:nvPr>
        </p:nvSpPr>
        <p:spPr>
          <a:xfrm>
            <a:off x="457200" y="1295400"/>
            <a:ext cx="8229600" cy="4648200"/>
          </a:xfrm>
        </p:spPr>
        <p:txBody>
          <a:bodyPr>
            <a:normAutofit lnSpcReduction="10000"/>
          </a:bodyPr>
          <a:lstStyle/>
          <a:p>
            <a:r>
              <a:rPr lang="en-US" dirty="0" smtClean="0"/>
              <a:t>“Ratios</a:t>
            </a:r>
            <a:r>
              <a:rPr lang="en-US" baseline="0" dirty="0" smtClean="0"/>
              <a:t> are used to standardize financial information so that we can make comparisons” (</a:t>
            </a:r>
            <a:r>
              <a:rPr lang="en-US" baseline="0" dirty="0" err="1" smtClean="0"/>
              <a:t>Keown</a:t>
            </a:r>
            <a:r>
              <a:rPr lang="en-US" baseline="0" dirty="0" smtClean="0"/>
              <a:t> et al, 2014, p. 103).</a:t>
            </a:r>
            <a:endParaRPr lang="en-US" dirty="0" smtClean="0"/>
          </a:p>
          <a:p>
            <a:r>
              <a:rPr lang="en-US" dirty="0" smtClean="0"/>
              <a:t>Comparing FCX with a direct competitor, ADR (Rio Tinto).</a:t>
            </a:r>
          </a:p>
          <a:p>
            <a:r>
              <a:rPr lang="en-US" dirty="0" smtClean="0"/>
              <a:t>Categories of Ratios:</a:t>
            </a:r>
          </a:p>
          <a:p>
            <a:pPr lvl="1"/>
            <a:r>
              <a:rPr lang="en-US" dirty="0" smtClean="0"/>
              <a:t>Liquidity:</a:t>
            </a:r>
          </a:p>
          <a:p>
            <a:pPr lvl="2"/>
            <a:r>
              <a:rPr lang="en-US" dirty="0" smtClean="0"/>
              <a:t>Ability to convert asset to cash quickly</a:t>
            </a:r>
          </a:p>
          <a:p>
            <a:pPr lvl="1"/>
            <a:r>
              <a:rPr lang="en-US" dirty="0" smtClean="0"/>
              <a:t>Profitability</a:t>
            </a:r>
          </a:p>
          <a:p>
            <a:pPr lvl="1"/>
            <a:r>
              <a:rPr lang="en-US" dirty="0" smtClean="0"/>
              <a:t>Debt</a:t>
            </a:r>
          </a:p>
          <a:p>
            <a:pPr lvl="1"/>
            <a:r>
              <a:rPr lang="en-US" dirty="0" smtClean="0"/>
              <a:t>Investment Valuation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5" name="Rectangle 4"/>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6" name="Slide Number Placeholder 5"/>
          <p:cNvSpPr>
            <a:spLocks noGrp="1"/>
          </p:cNvSpPr>
          <p:nvPr>
            <p:ph type="sldNum" sz="quarter" idx="12"/>
          </p:nvPr>
        </p:nvSpPr>
        <p:spPr/>
        <p:txBody>
          <a:bodyPr/>
          <a:lstStyle/>
          <a:p>
            <a:fld id="{8117C041-19DF-4556-BCFE-88042C1C33DD}" type="slidenum">
              <a:rPr lang="en-US" smtClean="0"/>
              <a:pPr/>
              <a:t>12</a:t>
            </a:fld>
            <a:endParaRPr lang="en-US"/>
          </a:p>
        </p:txBody>
      </p:sp>
    </p:spTree>
    <p:extLst>
      <p:ext uri="{BB962C8B-B14F-4D97-AF65-F5344CB8AC3E}">
        <p14:creationId xmlns:p14="http://schemas.microsoft.com/office/powerpoint/2010/main" xmlns="" val="449789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Ratios – FCX vs ADR</a:t>
            </a:r>
            <a:endParaRPr lang="en-US" dirty="0"/>
          </a:p>
        </p:txBody>
      </p:sp>
      <p:sp>
        <p:nvSpPr>
          <p:cNvPr id="3" name="Content Placeholder 2"/>
          <p:cNvSpPr>
            <a:spLocks noGrp="1"/>
          </p:cNvSpPr>
          <p:nvPr>
            <p:ph idx="1"/>
          </p:nvPr>
        </p:nvSpPr>
        <p:spPr>
          <a:xfrm>
            <a:off x="457200" y="1600200"/>
            <a:ext cx="8229600" cy="533400"/>
          </a:xfrm>
        </p:spPr>
        <p:txBody>
          <a:bodyPr/>
          <a:lstStyle/>
          <a:p>
            <a:r>
              <a:rPr lang="en-US" dirty="0" smtClean="0"/>
              <a:t>Liquidity Ratios </a:t>
            </a:r>
            <a:endParaRPr lang="en-US" dirty="0"/>
          </a:p>
        </p:txBody>
      </p:sp>
      <p:graphicFrame>
        <p:nvGraphicFramePr>
          <p:cNvPr id="37" name="Object 36"/>
          <p:cNvGraphicFramePr>
            <a:graphicFrameLocks noChangeAspect="1"/>
          </p:cNvGraphicFramePr>
          <p:nvPr>
            <p:extLst>
              <p:ext uri="{D42A27DB-BD31-4B8C-83A1-F6EECF244321}">
                <p14:modId xmlns:p14="http://schemas.microsoft.com/office/powerpoint/2010/main" xmlns="" val="1888346953"/>
              </p:ext>
            </p:extLst>
          </p:nvPr>
        </p:nvGraphicFramePr>
        <p:xfrm>
          <a:off x="131871" y="2538413"/>
          <a:ext cx="8793250" cy="3024187"/>
        </p:xfrm>
        <a:graphic>
          <a:graphicData uri="http://schemas.openxmlformats.org/presentationml/2006/ole">
            <p:oleObj spid="_x0000_s7246" name="Worksheet" r:id="rId4" imgW="10306073" imgH="3010029" progId="Excel.Sheet.12">
              <p:embed/>
            </p:oleObj>
          </a:graphicData>
        </a:graphic>
      </p:graphicFrame>
      <p:pic>
        <p:nvPicPr>
          <p:cNvPr id="38" name="Picture 3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39" name="Rectangle 38"/>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40" name="Slide Number Placeholder 39"/>
          <p:cNvSpPr>
            <a:spLocks noGrp="1"/>
          </p:cNvSpPr>
          <p:nvPr>
            <p:ph type="sldNum" sz="quarter" idx="12"/>
          </p:nvPr>
        </p:nvSpPr>
        <p:spPr/>
        <p:txBody>
          <a:bodyPr/>
          <a:lstStyle/>
          <a:p>
            <a:fld id="{8117C041-19DF-4556-BCFE-88042C1C33DD}" type="slidenum">
              <a:rPr lang="en-US" smtClean="0"/>
              <a:pPr/>
              <a:t>13</a:t>
            </a:fld>
            <a:endParaRPr lang="en-US"/>
          </a:p>
        </p:txBody>
      </p:sp>
    </p:spTree>
    <p:extLst>
      <p:ext uri="{BB962C8B-B14F-4D97-AF65-F5344CB8AC3E}">
        <p14:creationId xmlns:p14="http://schemas.microsoft.com/office/powerpoint/2010/main" xmlns="" val="1049803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Ratios – FCX</a:t>
            </a:r>
            <a:r>
              <a:rPr lang="en-US" baseline="0" dirty="0" smtClean="0"/>
              <a:t> vs ADR</a:t>
            </a:r>
            <a:endParaRPr lang="en-US" dirty="0"/>
          </a:p>
        </p:txBody>
      </p:sp>
      <p:sp>
        <p:nvSpPr>
          <p:cNvPr id="3" name="Content Placeholder 2"/>
          <p:cNvSpPr>
            <a:spLocks noGrp="1"/>
          </p:cNvSpPr>
          <p:nvPr>
            <p:ph idx="1"/>
          </p:nvPr>
        </p:nvSpPr>
        <p:spPr>
          <a:xfrm>
            <a:off x="457200" y="1600200"/>
            <a:ext cx="8229600" cy="609600"/>
          </a:xfrm>
        </p:spPr>
        <p:txBody>
          <a:bodyPr/>
          <a:lstStyle/>
          <a:p>
            <a:r>
              <a:rPr lang="en-US" dirty="0" smtClean="0"/>
              <a:t>Profitability Ratios</a:t>
            </a:r>
            <a:endParaRPr lang="en-US" dirty="0"/>
          </a:p>
        </p:txBody>
      </p:sp>
      <p:graphicFrame>
        <p:nvGraphicFramePr>
          <p:cNvPr id="30" name="Object 29"/>
          <p:cNvGraphicFramePr>
            <a:graphicFrameLocks noChangeAspect="1"/>
          </p:cNvGraphicFramePr>
          <p:nvPr>
            <p:extLst>
              <p:ext uri="{D42A27DB-BD31-4B8C-83A1-F6EECF244321}">
                <p14:modId xmlns:p14="http://schemas.microsoft.com/office/powerpoint/2010/main" xmlns="" val="3974323478"/>
              </p:ext>
            </p:extLst>
          </p:nvPr>
        </p:nvGraphicFramePr>
        <p:xfrm>
          <a:off x="76200" y="2362200"/>
          <a:ext cx="8897112" cy="2971800"/>
        </p:xfrm>
        <a:graphic>
          <a:graphicData uri="http://schemas.openxmlformats.org/presentationml/2006/ole">
            <p:oleObj spid="_x0000_s11336" name="Worksheet" r:id="rId4" imgW="14992246" imgH="3010029" progId="Excel.Sheet.12">
              <p:embed/>
            </p:oleObj>
          </a:graphicData>
        </a:graphic>
      </p:graphicFrame>
      <p:pic>
        <p:nvPicPr>
          <p:cNvPr id="31" name="Picture 3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32" name="Rectangle 31"/>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33" name="Slide Number Placeholder 32"/>
          <p:cNvSpPr>
            <a:spLocks noGrp="1"/>
          </p:cNvSpPr>
          <p:nvPr>
            <p:ph type="sldNum" sz="quarter" idx="12"/>
          </p:nvPr>
        </p:nvSpPr>
        <p:spPr/>
        <p:txBody>
          <a:bodyPr/>
          <a:lstStyle/>
          <a:p>
            <a:fld id="{8117C041-19DF-4556-BCFE-88042C1C33DD}" type="slidenum">
              <a:rPr lang="en-US" smtClean="0"/>
              <a:pPr/>
              <a:t>14</a:t>
            </a:fld>
            <a:endParaRPr lang="en-US"/>
          </a:p>
        </p:txBody>
      </p:sp>
    </p:spTree>
    <p:extLst>
      <p:ext uri="{BB962C8B-B14F-4D97-AF65-F5344CB8AC3E}">
        <p14:creationId xmlns:p14="http://schemas.microsoft.com/office/powerpoint/2010/main" xmlns="" val="177334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Ratios – FCX</a:t>
            </a:r>
            <a:r>
              <a:rPr lang="en-US" baseline="0" dirty="0" smtClean="0"/>
              <a:t> vs ADR</a:t>
            </a:r>
            <a:endParaRPr lang="en-US" dirty="0"/>
          </a:p>
        </p:txBody>
      </p:sp>
      <p:sp>
        <p:nvSpPr>
          <p:cNvPr id="3" name="Content Placeholder 2"/>
          <p:cNvSpPr>
            <a:spLocks noGrp="1"/>
          </p:cNvSpPr>
          <p:nvPr>
            <p:ph idx="1"/>
          </p:nvPr>
        </p:nvSpPr>
        <p:spPr>
          <a:xfrm>
            <a:off x="457200" y="1600200"/>
            <a:ext cx="8229600" cy="609600"/>
          </a:xfrm>
        </p:spPr>
        <p:txBody>
          <a:bodyPr/>
          <a:lstStyle/>
          <a:p>
            <a:r>
              <a:rPr lang="en-US" dirty="0" smtClean="0"/>
              <a:t>Debt Ratios</a:t>
            </a:r>
            <a:endParaRPr lang="en-US" dirty="0"/>
          </a:p>
        </p:txBody>
      </p:sp>
      <p:pic>
        <p:nvPicPr>
          <p:cNvPr id="31" name="Picture 3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32" name="Rectangle 31"/>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1350052456"/>
              </p:ext>
            </p:extLst>
          </p:nvPr>
        </p:nvGraphicFramePr>
        <p:xfrm>
          <a:off x="152400" y="2209800"/>
          <a:ext cx="8796682" cy="2819400"/>
        </p:xfrm>
        <a:graphic>
          <a:graphicData uri="http://schemas.openxmlformats.org/presentationml/2006/ole">
            <p:oleObj spid="_x0000_s12334" name="Worksheet" r:id="rId5" imgW="11353713" imgH="3010029" progId="Excel.Sheet.12">
              <p:embed/>
            </p:oleObj>
          </a:graphicData>
        </a:graphic>
      </p:graphicFrame>
      <p:sp>
        <p:nvSpPr>
          <p:cNvPr id="5" name="Slide Number Placeholder 4"/>
          <p:cNvSpPr>
            <a:spLocks noGrp="1"/>
          </p:cNvSpPr>
          <p:nvPr>
            <p:ph type="sldNum" sz="quarter" idx="12"/>
          </p:nvPr>
        </p:nvSpPr>
        <p:spPr/>
        <p:txBody>
          <a:bodyPr/>
          <a:lstStyle/>
          <a:p>
            <a:fld id="{8117C041-19DF-4556-BCFE-88042C1C33DD}" type="slidenum">
              <a:rPr lang="en-US" smtClean="0"/>
              <a:pPr/>
              <a:t>15</a:t>
            </a:fld>
            <a:endParaRPr lang="en-US"/>
          </a:p>
        </p:txBody>
      </p:sp>
    </p:spTree>
    <p:extLst>
      <p:ext uri="{BB962C8B-B14F-4D97-AF65-F5344CB8AC3E}">
        <p14:creationId xmlns:p14="http://schemas.microsoft.com/office/powerpoint/2010/main" xmlns="" val="3555165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Ratios – FCX</a:t>
            </a:r>
            <a:r>
              <a:rPr lang="en-US" baseline="0" dirty="0" smtClean="0"/>
              <a:t> vs ADR</a:t>
            </a:r>
            <a:endParaRPr lang="en-US" dirty="0"/>
          </a:p>
        </p:txBody>
      </p:sp>
      <p:sp>
        <p:nvSpPr>
          <p:cNvPr id="3" name="Content Placeholder 2"/>
          <p:cNvSpPr>
            <a:spLocks noGrp="1"/>
          </p:cNvSpPr>
          <p:nvPr>
            <p:ph idx="1"/>
          </p:nvPr>
        </p:nvSpPr>
        <p:spPr>
          <a:xfrm>
            <a:off x="457200" y="1600200"/>
            <a:ext cx="8229600" cy="609600"/>
          </a:xfrm>
        </p:spPr>
        <p:txBody>
          <a:bodyPr/>
          <a:lstStyle/>
          <a:p>
            <a:r>
              <a:rPr lang="en-US" dirty="0" smtClean="0"/>
              <a:t>Investment Valuation Ratios</a:t>
            </a:r>
            <a:endParaRPr lang="en-US" dirty="0"/>
          </a:p>
        </p:txBody>
      </p:sp>
      <p:pic>
        <p:nvPicPr>
          <p:cNvPr id="31" name="Picture 3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32" name="Rectangle 31"/>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237518128"/>
              </p:ext>
            </p:extLst>
          </p:nvPr>
        </p:nvGraphicFramePr>
        <p:xfrm>
          <a:off x="76200" y="2209800"/>
          <a:ext cx="8915454" cy="3581400"/>
        </p:xfrm>
        <a:graphic>
          <a:graphicData uri="http://schemas.openxmlformats.org/presentationml/2006/ole">
            <p:oleObj spid="_x0000_s13380" name="Worksheet" r:id="rId5" imgW="11515678" imgH="4038476" progId="Excel.Sheet.12">
              <p:embed/>
            </p:oleObj>
          </a:graphicData>
        </a:graphic>
      </p:graphicFrame>
      <p:sp>
        <p:nvSpPr>
          <p:cNvPr id="7" name="Slide Number Placeholder 6"/>
          <p:cNvSpPr>
            <a:spLocks noGrp="1"/>
          </p:cNvSpPr>
          <p:nvPr>
            <p:ph type="sldNum" sz="quarter" idx="12"/>
          </p:nvPr>
        </p:nvSpPr>
        <p:spPr/>
        <p:txBody>
          <a:bodyPr/>
          <a:lstStyle/>
          <a:p>
            <a:fld id="{8117C041-19DF-4556-BCFE-88042C1C33DD}" type="slidenum">
              <a:rPr lang="en-US" smtClean="0"/>
              <a:pPr/>
              <a:t>16</a:t>
            </a:fld>
            <a:endParaRPr lang="en-US"/>
          </a:p>
        </p:txBody>
      </p:sp>
    </p:spTree>
    <p:extLst>
      <p:ext uri="{BB962C8B-B14F-4D97-AF65-F5344CB8AC3E}">
        <p14:creationId xmlns:p14="http://schemas.microsoft.com/office/powerpoint/2010/main" xmlns="" val="2646356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44" y="38100"/>
            <a:ext cx="8229600" cy="1143000"/>
          </a:xfrm>
        </p:spPr>
        <p:txBody>
          <a:bodyPr/>
          <a:lstStyle/>
          <a:p>
            <a:r>
              <a:rPr lang="en-US" dirty="0" smtClean="0"/>
              <a:t>Stock Performance</a:t>
            </a:r>
            <a:endParaRPr lang="en-US" dirty="0"/>
          </a:p>
        </p:txBody>
      </p:sp>
      <p:sp>
        <p:nvSpPr>
          <p:cNvPr id="3" name="Content Placeholder 2"/>
          <p:cNvSpPr>
            <a:spLocks noGrp="1"/>
          </p:cNvSpPr>
          <p:nvPr>
            <p:ph idx="1"/>
          </p:nvPr>
        </p:nvSpPr>
        <p:spPr>
          <a:xfrm>
            <a:off x="437644" y="914400"/>
            <a:ext cx="8229600" cy="605589"/>
          </a:xfrm>
        </p:spPr>
        <p:txBody>
          <a:bodyPr/>
          <a:lstStyle/>
          <a:p>
            <a:pPr marL="137160" indent="0" algn="ctr">
              <a:buNone/>
            </a:pPr>
            <a:r>
              <a:rPr lang="en-US" dirty="0" smtClean="0"/>
              <a:t>Yahoo! Finance, 2014</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7671" y="1447800"/>
            <a:ext cx="7107646" cy="4071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6" name="Rectangle 5"/>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4" name="Slide Number Placeholder 3"/>
          <p:cNvSpPr>
            <a:spLocks noGrp="1"/>
          </p:cNvSpPr>
          <p:nvPr>
            <p:ph type="sldNum" sz="quarter" idx="12"/>
          </p:nvPr>
        </p:nvSpPr>
        <p:spPr/>
        <p:txBody>
          <a:bodyPr/>
          <a:lstStyle/>
          <a:p>
            <a:fld id="{8117C041-19DF-4556-BCFE-88042C1C33DD}" type="slidenum">
              <a:rPr lang="en-US" smtClean="0"/>
              <a:pPr/>
              <a:t>17</a:t>
            </a:fld>
            <a:endParaRPr lang="en-US"/>
          </a:p>
        </p:txBody>
      </p:sp>
    </p:spTree>
    <p:extLst>
      <p:ext uri="{BB962C8B-B14F-4D97-AF65-F5344CB8AC3E}">
        <p14:creationId xmlns:p14="http://schemas.microsoft.com/office/powerpoint/2010/main" xmlns="" val="315444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68362"/>
          </a:xfrm>
        </p:spPr>
        <p:txBody>
          <a:bodyPr/>
          <a:lstStyle/>
          <a:p>
            <a:r>
              <a:rPr lang="en-US" dirty="0" smtClean="0"/>
              <a:t>Stock Performance</a:t>
            </a:r>
            <a:endParaRPr lang="en-US" dirty="0"/>
          </a:p>
        </p:txBody>
      </p:sp>
      <p:sp>
        <p:nvSpPr>
          <p:cNvPr id="3" name="Content Placeholder 2"/>
          <p:cNvSpPr>
            <a:spLocks noGrp="1"/>
          </p:cNvSpPr>
          <p:nvPr>
            <p:ph idx="1"/>
          </p:nvPr>
        </p:nvSpPr>
        <p:spPr>
          <a:xfrm>
            <a:off x="419100" y="838200"/>
            <a:ext cx="8229600" cy="609600"/>
          </a:xfrm>
        </p:spPr>
        <p:txBody>
          <a:bodyPr/>
          <a:lstStyle/>
          <a:p>
            <a:pPr marL="137160" indent="0" algn="ctr">
              <a:buNone/>
            </a:pPr>
            <a:r>
              <a:rPr lang="en-US" dirty="0" smtClean="0"/>
              <a:t>Yahoo! Finance, 2014</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295400"/>
            <a:ext cx="8305800" cy="4481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6" name="Rectangle 5"/>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4" name="Slide Number Placeholder 3"/>
          <p:cNvSpPr>
            <a:spLocks noGrp="1"/>
          </p:cNvSpPr>
          <p:nvPr>
            <p:ph type="sldNum" sz="quarter" idx="12"/>
          </p:nvPr>
        </p:nvSpPr>
        <p:spPr/>
        <p:txBody>
          <a:bodyPr/>
          <a:lstStyle/>
          <a:p>
            <a:fld id="{8117C041-19DF-4556-BCFE-88042C1C33DD}" type="slidenum">
              <a:rPr lang="en-US" smtClean="0"/>
              <a:pPr/>
              <a:t>18</a:t>
            </a:fld>
            <a:endParaRPr lang="en-US"/>
          </a:p>
        </p:txBody>
      </p:sp>
    </p:spTree>
    <p:extLst>
      <p:ext uri="{BB962C8B-B14F-4D97-AF65-F5344CB8AC3E}">
        <p14:creationId xmlns:p14="http://schemas.microsoft.com/office/powerpoint/2010/main" xmlns="" val="484999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Capital Analysis</a:t>
            </a:r>
            <a:endParaRPr lang="en-US" dirty="0"/>
          </a:p>
        </p:txBody>
      </p:sp>
      <p:sp>
        <p:nvSpPr>
          <p:cNvPr id="3" name="Content Placeholder 2"/>
          <p:cNvSpPr>
            <a:spLocks noGrp="1"/>
          </p:cNvSpPr>
          <p:nvPr>
            <p:ph idx="1"/>
          </p:nvPr>
        </p:nvSpPr>
        <p:spPr>
          <a:xfrm>
            <a:off x="457200" y="1600200"/>
            <a:ext cx="8229600" cy="3352800"/>
          </a:xfrm>
        </p:spPr>
        <p:txBody>
          <a:bodyPr/>
          <a:lstStyle/>
          <a:p>
            <a:r>
              <a:rPr lang="en-US" dirty="0" smtClean="0"/>
              <a:t>Capital Asset Pricing Model (CAPM)</a:t>
            </a:r>
          </a:p>
          <a:p>
            <a:endParaRPr lang="en-US" dirty="0"/>
          </a:p>
          <a:p>
            <a:pPr marL="137160" indent="0" algn="ctr">
              <a:buNone/>
            </a:pPr>
            <a:r>
              <a:rPr lang="en-US" sz="2000" i="1" dirty="0" smtClean="0"/>
              <a:t>r = Required return on security</a:t>
            </a:r>
          </a:p>
          <a:p>
            <a:pPr marL="137160" indent="0" algn="ctr">
              <a:buNone/>
            </a:pPr>
            <a:r>
              <a:rPr lang="en-US" sz="2000" i="1" dirty="0" err="1" smtClean="0"/>
              <a:t>r</a:t>
            </a:r>
            <a:r>
              <a:rPr lang="en-US" sz="2000" i="1" baseline="-25000" dirty="0" err="1" smtClean="0"/>
              <a:t>f</a:t>
            </a:r>
            <a:r>
              <a:rPr lang="en-US" sz="2000" i="1" dirty="0" smtClean="0"/>
              <a:t> = Risk free rate of return (2012 – 4.5%)</a:t>
            </a:r>
          </a:p>
          <a:p>
            <a:pPr marL="137160" indent="0" algn="ctr">
              <a:buNone/>
            </a:pPr>
            <a:r>
              <a:rPr lang="en-US" sz="2000" i="1" dirty="0" smtClean="0"/>
              <a:t>β = beta for security</a:t>
            </a:r>
          </a:p>
          <a:p>
            <a:pPr marL="137160" indent="0" algn="ctr">
              <a:buNone/>
            </a:pPr>
            <a:r>
              <a:rPr lang="en-US" sz="2000" i="1" dirty="0" err="1" smtClean="0"/>
              <a:t>r</a:t>
            </a:r>
            <a:r>
              <a:rPr lang="en-US" sz="2000" i="1" baseline="-25000" dirty="0" err="1" smtClean="0"/>
              <a:t>m</a:t>
            </a:r>
            <a:r>
              <a:rPr lang="en-US" sz="2000" i="1" dirty="0" smtClean="0"/>
              <a:t> = Required return on market portfolio (2012 – 15.88%)</a:t>
            </a:r>
            <a:endParaRPr lang="en-US" sz="2000" dirty="0" smtClean="0"/>
          </a:p>
          <a:p>
            <a:r>
              <a:rPr lang="en-US" i="1" dirty="0" smtClean="0"/>
              <a:t>For FCX:</a:t>
            </a:r>
          </a:p>
          <a:p>
            <a:endParaRPr lang="en-US" dirty="0"/>
          </a:p>
        </p:txBody>
      </p:sp>
      <mc:AlternateContent xmlns:mc="http://schemas.openxmlformats.org/markup-compatibility/2006">
        <mc:Choice xmlns:a14="http://schemas.microsoft.com/office/drawing/2010/main" xmlns="" Requires="a14">
          <p:sp>
            <p:nvSpPr>
              <p:cNvPr id="5" name="TextBox 4"/>
              <p:cNvSpPr txBox="1"/>
              <p:nvPr/>
            </p:nvSpPr>
            <p:spPr>
              <a:xfrm>
                <a:off x="2438400" y="2057399"/>
                <a:ext cx="4343400" cy="557717"/>
              </a:xfrm>
              <a:prstGeom prst="rect">
                <a:avLst/>
              </a:prstGeom>
              <a:noFill/>
            </p:spPr>
            <p:txBody>
              <a:bodyPr wrap="square" rtlCol="0">
                <a:spAutoFit/>
              </a:bodyPr>
              <a:lstStyle/>
              <a:p>
                <a14:m>
                  <m:oMathPara xmlns="" xmlns:m="http://schemas.openxmlformats.org/officeDocument/2006/math">
                    <m:oMathParaPr>
                      <m:jc m:val="center"/>
                    </m:oMathParaPr>
                    <m:oMath xmlns:m="http://schemas.openxmlformats.org/officeDocument/2006/math">
                      <m:r>
                        <a:rPr lang="en-US" sz="2800" b="0" i="1" smtClean="0">
                          <a:latin typeface="Cambria Math"/>
                        </a:rPr>
                        <m:t>𝑟</m:t>
                      </m:r>
                      <m:r>
                        <a:rPr lang="en-US" sz="2800" b="0" i="1" smtClean="0">
                          <a:latin typeface="Cambria Math"/>
                        </a:rPr>
                        <m:t>=</m:t>
                      </m:r>
                      <m:sSub>
                        <m:sSubPr>
                          <m:ctrlPr>
                            <a:rPr lang="en-US" sz="2800" b="0" i="1" smtClean="0">
                              <a:latin typeface="Cambria Math"/>
                            </a:rPr>
                          </m:ctrlPr>
                        </m:sSubPr>
                        <m:e>
                          <m:r>
                            <a:rPr lang="en-US" sz="2800" b="0" i="1" smtClean="0">
                              <a:latin typeface="Cambria Math"/>
                            </a:rPr>
                            <m:t>𝑟</m:t>
                          </m:r>
                        </m:e>
                        <m:sub>
                          <m:r>
                            <a:rPr lang="en-US" sz="2800" b="0" i="1" smtClean="0">
                              <a:latin typeface="Cambria Math"/>
                            </a:rPr>
                            <m:t>𝑓</m:t>
                          </m:r>
                        </m:sub>
                      </m:sSub>
                      <m:r>
                        <a:rPr lang="en-US" sz="2800" b="0" i="1" smtClean="0">
                          <a:latin typeface="Cambria Math"/>
                        </a:rPr>
                        <m:t>+</m:t>
                      </m:r>
                      <m:r>
                        <a:rPr lang="en-US" sz="2800" b="0" i="1" smtClean="0">
                          <a:latin typeface="Cambria Math"/>
                          <a:ea typeface="Cambria Math"/>
                        </a:rPr>
                        <m:t>𝛽</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𝑟</m:t>
                          </m:r>
                        </m:e>
                        <m:sub>
                          <m:r>
                            <a:rPr lang="en-US" sz="2800" b="0" i="1" smtClean="0">
                              <a:latin typeface="Cambria Math"/>
                              <a:ea typeface="Cambria Math"/>
                            </a:rPr>
                            <m:t>𝑚</m:t>
                          </m:r>
                        </m:sub>
                      </m:sSub>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𝑟</m:t>
                          </m:r>
                        </m:e>
                        <m:sub>
                          <m:r>
                            <a:rPr lang="en-US" sz="2800" b="0" i="1" smtClean="0">
                              <a:latin typeface="Cambria Math"/>
                              <a:ea typeface="Cambria Math"/>
                            </a:rPr>
                            <m:t>𝑓</m:t>
                          </m:r>
                        </m:sub>
                      </m:sSub>
                      <m:r>
                        <a:rPr lang="en-US" sz="2800" b="0" i="1" smtClean="0">
                          <a:latin typeface="Cambria Math"/>
                          <a:ea typeface="Cambria Math"/>
                        </a:rPr>
                        <m:t>)</m:t>
                      </m:r>
                    </m:oMath>
                  </m:oMathPara>
                </a14:m>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2438400" y="2057399"/>
                <a:ext cx="4343400" cy="55771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1143000" y="4572000"/>
                <a:ext cx="7391400" cy="944169"/>
              </a:xfrm>
              <a:prstGeom prst="rect">
                <a:avLst/>
              </a:prstGeom>
              <a:noFill/>
            </p:spPr>
            <p:txBody>
              <a:bodyPr wrap="square" rtlCol="0">
                <a:spAutoFit/>
              </a:bodyPr>
              <a:lstStyle/>
              <a:p>
                <a14:m>
                  <m:oMathPara xmlns="" xmlns:m="http://schemas.openxmlformats.org/officeDocument/2006/math">
                    <m:oMathParaPr>
                      <m:jc m:val="center"/>
                    </m:oMathParaPr>
                    <m:oMath xmlns:m="http://schemas.openxmlformats.org/officeDocument/2006/math">
                      <m:r>
                        <a:rPr lang="en-US" sz="2800" b="0" i="1" smtClean="0">
                          <a:latin typeface="Cambria Math"/>
                        </a:rPr>
                        <m:t>𝑟</m:t>
                      </m:r>
                      <m:r>
                        <a:rPr lang="en-US" sz="2800" b="0" i="1" smtClean="0">
                          <a:latin typeface="Cambria Math"/>
                        </a:rPr>
                        <m:t>=4.5%+1.61×</m:t>
                      </m:r>
                      <m:d>
                        <m:dPr>
                          <m:ctrlPr>
                            <a:rPr lang="en-US" sz="2800" b="0" i="1" smtClean="0">
                              <a:latin typeface="Cambria Math"/>
                              <a:ea typeface="Cambria Math"/>
                            </a:rPr>
                          </m:ctrlPr>
                        </m:dPr>
                        <m:e>
                          <m:r>
                            <a:rPr lang="en-US" sz="2800" b="0" i="1" smtClean="0">
                              <a:latin typeface="Cambria Math"/>
                              <a:ea typeface="Cambria Math"/>
                            </a:rPr>
                            <m:t>15.88%−4.5%</m:t>
                          </m:r>
                        </m:e>
                      </m:d>
                      <m:r>
                        <a:rPr lang="en-US" sz="2800" b="0" i="1" smtClean="0">
                          <a:latin typeface="Cambria Math"/>
                          <a:ea typeface="Cambria Math"/>
                        </a:rPr>
                        <m:t>=22.82%</m:t>
                      </m:r>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1143000" y="4572000"/>
                <a:ext cx="7391400" cy="944169"/>
              </a:xfrm>
              <a:prstGeom prst="rect">
                <a:avLst/>
              </a:prstGeom>
              <a:blipFill rotWithShape="1">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8" name="Rectangle 7"/>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9" name="Slide Number Placeholder 8"/>
          <p:cNvSpPr>
            <a:spLocks noGrp="1"/>
          </p:cNvSpPr>
          <p:nvPr>
            <p:ph type="sldNum" sz="quarter" idx="12"/>
          </p:nvPr>
        </p:nvSpPr>
        <p:spPr/>
        <p:txBody>
          <a:bodyPr/>
          <a:lstStyle/>
          <a:p>
            <a:fld id="{8117C041-19DF-4556-BCFE-88042C1C33DD}" type="slidenum">
              <a:rPr lang="en-US" smtClean="0"/>
              <a:pPr/>
              <a:t>19</a:t>
            </a:fld>
            <a:endParaRPr lang="en-US"/>
          </a:p>
        </p:txBody>
      </p:sp>
    </p:spTree>
    <p:extLst>
      <p:ext uri="{BB962C8B-B14F-4D97-AF65-F5344CB8AC3E}">
        <p14:creationId xmlns:p14="http://schemas.microsoft.com/office/powerpoint/2010/main" xmlns="" val="3442936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92162"/>
          </a:xfrm>
        </p:spPr>
        <p:txBody>
          <a:bodyPr/>
          <a:lstStyle/>
          <a:p>
            <a:r>
              <a:rPr lang="en-US" dirty="0" smtClean="0"/>
              <a:t>The History of FCX</a:t>
            </a:r>
            <a:endParaRPr lang="en-US" dirty="0"/>
          </a:p>
        </p:txBody>
      </p:sp>
      <p:sp>
        <p:nvSpPr>
          <p:cNvPr id="3" name="Content Placeholder 2"/>
          <p:cNvSpPr>
            <a:spLocks noGrp="1"/>
          </p:cNvSpPr>
          <p:nvPr>
            <p:ph idx="1"/>
          </p:nvPr>
        </p:nvSpPr>
        <p:spPr>
          <a:xfrm>
            <a:off x="533400" y="990600"/>
            <a:ext cx="8229600" cy="4967054"/>
          </a:xfrm>
        </p:spPr>
        <p:txBody>
          <a:bodyPr>
            <a:noAutofit/>
          </a:bodyPr>
          <a:lstStyle/>
          <a:p>
            <a:r>
              <a:rPr lang="en-US" sz="2200" dirty="0" smtClean="0"/>
              <a:t>Began in 1912 as Freeport </a:t>
            </a:r>
            <a:r>
              <a:rPr lang="en-US" sz="2200" dirty="0" err="1" smtClean="0"/>
              <a:t>Sulphur</a:t>
            </a:r>
            <a:r>
              <a:rPr lang="en-US" sz="2200" dirty="0" smtClean="0"/>
              <a:t> in Freeport, TX.</a:t>
            </a:r>
          </a:p>
          <a:p>
            <a:r>
              <a:rPr lang="en-US" sz="2200" dirty="0" smtClean="0"/>
              <a:t>In 1960’s Freeport Indonesia formed and confirms Indonesian copper deposit.</a:t>
            </a:r>
          </a:p>
          <a:p>
            <a:r>
              <a:rPr lang="en-US" sz="2200" dirty="0" smtClean="0"/>
              <a:t>In 1971 changes name to Freeport Minerals Company.</a:t>
            </a:r>
          </a:p>
          <a:p>
            <a:r>
              <a:rPr lang="en-US" sz="2200" dirty="0" smtClean="0"/>
              <a:t>In 1981 combines with </a:t>
            </a:r>
            <a:r>
              <a:rPr lang="en-US" sz="2200" dirty="0" err="1" smtClean="0"/>
              <a:t>McMoRan</a:t>
            </a:r>
            <a:r>
              <a:rPr lang="en-US" sz="2200" dirty="0" smtClean="0"/>
              <a:t> Exploration and </a:t>
            </a:r>
            <a:r>
              <a:rPr lang="en-US" sz="2200" dirty="0" err="1" smtClean="0"/>
              <a:t>McMoRan</a:t>
            </a:r>
            <a:r>
              <a:rPr lang="en-US" sz="2200" dirty="0" smtClean="0"/>
              <a:t> Oil &amp; Gas to form Freeport-McMoRan Inc.  Main products included </a:t>
            </a:r>
            <a:r>
              <a:rPr lang="en-US" sz="2200" dirty="0" err="1" smtClean="0"/>
              <a:t>sulphur</a:t>
            </a:r>
            <a:r>
              <a:rPr lang="en-US" sz="2200" dirty="0" smtClean="0"/>
              <a:t>, phosphoric acid, gold, copper, silver &amp; uranium.</a:t>
            </a:r>
          </a:p>
          <a:p>
            <a:r>
              <a:rPr lang="en-US" sz="2200" dirty="0" smtClean="0"/>
              <a:t>In 2007 FCX acquires Phelps Dodge Corporation with copper and molybdenum holdings.</a:t>
            </a:r>
          </a:p>
          <a:p>
            <a:r>
              <a:rPr lang="en-US" sz="2200" dirty="0" smtClean="0"/>
              <a:t>In 2013, FCX acquires Plains Exploration and </a:t>
            </a:r>
            <a:r>
              <a:rPr lang="en-US" sz="2200" dirty="0" err="1" smtClean="0"/>
              <a:t>McMoRan</a:t>
            </a:r>
            <a:r>
              <a:rPr lang="en-US" sz="2200" dirty="0" smtClean="0"/>
              <a:t> Exploration Co., adding oil &amp; gas to product portfolio.</a:t>
            </a:r>
          </a:p>
          <a:p>
            <a:pPr marL="137160" indent="0" algn="r">
              <a:buNone/>
            </a:pPr>
            <a:r>
              <a:rPr lang="en-US" sz="2200" dirty="0" smtClean="0"/>
              <a:t>(Our History, 2014)</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5" name="Rectangle 4"/>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6" name="Slide Number Placeholder 5"/>
          <p:cNvSpPr>
            <a:spLocks noGrp="1"/>
          </p:cNvSpPr>
          <p:nvPr>
            <p:ph type="sldNum" sz="quarter" idx="12"/>
          </p:nvPr>
        </p:nvSpPr>
        <p:spPr/>
        <p:txBody>
          <a:bodyPr/>
          <a:lstStyle/>
          <a:p>
            <a:fld id="{8117C041-19DF-4556-BCFE-88042C1C33DD}" type="slidenum">
              <a:rPr lang="en-US" smtClean="0"/>
              <a:pPr/>
              <a:t>2</a:t>
            </a:fld>
            <a:endParaRPr lang="en-US"/>
          </a:p>
        </p:txBody>
      </p:sp>
    </p:spTree>
    <p:extLst>
      <p:ext uri="{BB962C8B-B14F-4D97-AF65-F5344CB8AC3E}">
        <p14:creationId xmlns:p14="http://schemas.microsoft.com/office/powerpoint/2010/main" xmlns="" val="3259481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Cost of Capital Analysis</a:t>
            </a:r>
            <a:endParaRPr lang="en-US" dirty="0"/>
          </a:p>
        </p:txBody>
      </p:sp>
      <p:sp>
        <p:nvSpPr>
          <p:cNvPr id="3" name="Content Placeholder 2"/>
          <p:cNvSpPr>
            <a:spLocks noGrp="1"/>
          </p:cNvSpPr>
          <p:nvPr>
            <p:ph idx="1"/>
          </p:nvPr>
        </p:nvSpPr>
        <p:spPr>
          <a:xfrm>
            <a:off x="190500" y="1143000"/>
            <a:ext cx="8763000" cy="4814654"/>
          </a:xfrm>
        </p:spPr>
        <p:txBody>
          <a:bodyPr>
            <a:normAutofit/>
          </a:bodyPr>
          <a:lstStyle/>
          <a:p>
            <a:r>
              <a:rPr lang="en-US" dirty="0" smtClean="0"/>
              <a:t>Weighted Average Cost of Capital (</a:t>
            </a:r>
            <a:r>
              <a:rPr lang="en-US" i="1" dirty="0" err="1" smtClean="0"/>
              <a:t>k</a:t>
            </a:r>
            <a:r>
              <a:rPr lang="en-US" i="1" baseline="-25000" dirty="0" err="1" smtClean="0"/>
              <a:t>wacc</a:t>
            </a:r>
            <a:r>
              <a:rPr lang="en-US" dirty="0"/>
              <a:t>)</a:t>
            </a:r>
            <a:endParaRPr lang="en-US" dirty="0" smtClean="0"/>
          </a:p>
          <a:p>
            <a:pPr marL="137160" indent="0">
              <a:buNone/>
            </a:pPr>
            <a:endParaRPr lang="en-US" dirty="0" smtClean="0"/>
          </a:p>
          <a:p>
            <a:pPr marL="137160" indent="0">
              <a:buNone/>
            </a:pPr>
            <a:endParaRPr lang="en-US" i="1" dirty="0" smtClean="0"/>
          </a:p>
          <a:p>
            <a:pPr marL="137160" indent="0" algn="ctr">
              <a:buNone/>
            </a:pPr>
            <a:r>
              <a:rPr lang="en-US" sz="2000" i="1" dirty="0" smtClean="0"/>
              <a:t>r</a:t>
            </a:r>
            <a:r>
              <a:rPr lang="en-US" sz="2000" i="1" baseline="-25000" dirty="0" smtClean="0"/>
              <a:t>e</a:t>
            </a:r>
            <a:r>
              <a:rPr lang="en-US" sz="2000" i="1" dirty="0" smtClean="0"/>
              <a:t>= required rate on equity (from CAPM)</a:t>
            </a:r>
          </a:p>
          <a:p>
            <a:pPr marL="137160" indent="0" algn="ctr">
              <a:buNone/>
            </a:pPr>
            <a:r>
              <a:rPr lang="en-US" sz="2000" i="1" dirty="0" smtClean="0"/>
              <a:t>E/V = Proportion of equity to equity + debt</a:t>
            </a:r>
          </a:p>
          <a:p>
            <a:pPr marL="137160" indent="0" algn="ctr">
              <a:buNone/>
            </a:pPr>
            <a:r>
              <a:rPr lang="en-US" sz="2000" i="1" dirty="0" err="1" smtClean="0"/>
              <a:t>r</a:t>
            </a:r>
            <a:r>
              <a:rPr lang="en-US" sz="2000" i="1" baseline="-25000" dirty="0" err="1" smtClean="0"/>
              <a:t>d</a:t>
            </a:r>
            <a:r>
              <a:rPr lang="en-US" sz="2000" i="1" dirty="0" smtClean="0"/>
              <a:t>= market rate for debt payment</a:t>
            </a:r>
          </a:p>
          <a:p>
            <a:pPr marL="137160" indent="0" algn="ctr">
              <a:buNone/>
            </a:pPr>
            <a:r>
              <a:rPr lang="en-US" sz="2000" i="1" dirty="0" err="1" smtClean="0"/>
              <a:t>T</a:t>
            </a:r>
            <a:r>
              <a:rPr lang="en-US" sz="2000" i="1" baseline="-25000" dirty="0" err="1" smtClean="0"/>
              <a:t>c</a:t>
            </a:r>
            <a:r>
              <a:rPr lang="en-US" sz="2000" i="1" dirty="0" smtClean="0"/>
              <a:t>= Corporate Tax Rate</a:t>
            </a:r>
          </a:p>
          <a:p>
            <a:pPr marL="137160" indent="0" algn="ctr">
              <a:buNone/>
            </a:pPr>
            <a:r>
              <a:rPr lang="en-US" sz="2000" i="1" dirty="0" smtClean="0"/>
              <a:t>D/V = Proportion of debt to equity + debt</a:t>
            </a:r>
            <a:endParaRPr lang="en-US" sz="2000" i="1" dirty="0"/>
          </a:p>
          <a:p>
            <a:r>
              <a:rPr lang="en-US" i="1" dirty="0" smtClean="0"/>
              <a:t>For FCX:</a:t>
            </a:r>
            <a:endParaRPr lang="en-US" dirty="0" smtClean="0"/>
          </a:p>
        </p:txBody>
      </p:sp>
      <mc:AlternateContent xmlns:mc="http://schemas.openxmlformats.org/markup-compatibility/2006">
        <mc:Choice xmlns:a14="http://schemas.microsoft.com/office/drawing/2010/main" xmlns="" Requires="a14">
          <p:sp>
            <p:nvSpPr>
              <p:cNvPr id="5" name="TextBox 4"/>
              <p:cNvSpPr txBox="1"/>
              <p:nvPr/>
            </p:nvSpPr>
            <p:spPr>
              <a:xfrm>
                <a:off x="266700" y="1600200"/>
                <a:ext cx="8763000" cy="898964"/>
              </a:xfrm>
              <a:prstGeom prst="rect">
                <a:avLst/>
              </a:prstGeom>
              <a:noFill/>
            </p:spPr>
            <p:txBody>
              <a:bodyPr wrap="square" rtlCol="0">
                <a:spAutoFit/>
              </a:bodyPr>
              <a:lstStyle/>
              <a:p>
                <a14:m>
                  <m:oMathPara xmlns="" xmlns:m="http://schemas.openxmlformats.org/officeDocument/2006/math">
                    <m:oMathParaPr>
                      <m:jc m:val="center"/>
                    </m:oMathParaPr>
                    <m:oMath xmlns:m="http://schemas.openxmlformats.org/officeDocument/2006/math">
                      <m:sSub>
                        <m:sSubPr>
                          <m:ctrlPr>
                            <a:rPr lang="en-US" sz="2800" b="0" i="1" smtClean="0">
                              <a:latin typeface="Cambria Math"/>
                            </a:rPr>
                          </m:ctrlPr>
                        </m:sSubPr>
                        <m:e>
                          <m:r>
                            <a:rPr lang="en-US" sz="2800" b="0" i="1" smtClean="0">
                              <a:latin typeface="Cambria Math"/>
                            </a:rPr>
                            <m:t>𝑘</m:t>
                          </m:r>
                        </m:e>
                        <m:sub>
                          <m:r>
                            <a:rPr lang="en-US" sz="2800" b="0" i="1" smtClean="0">
                              <a:latin typeface="Cambria Math"/>
                            </a:rPr>
                            <m:t>𝑤𝑎𝑐𝑐</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𝑟</m:t>
                          </m:r>
                        </m:e>
                        <m:sub>
                          <m:r>
                            <a:rPr lang="en-US" sz="2800" b="0" i="1" smtClean="0">
                              <a:latin typeface="Cambria Math"/>
                            </a:rPr>
                            <m:t>𝑒</m:t>
                          </m:r>
                        </m:sub>
                      </m:sSub>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𝐸</m:t>
                          </m:r>
                        </m:num>
                        <m:den>
                          <m:r>
                            <a:rPr lang="en-US" sz="2800" b="0" i="1" smtClean="0">
                              <a:latin typeface="Cambria Math"/>
                              <a:ea typeface="Cambria Math"/>
                            </a:rPr>
                            <m:t>𝑉</m:t>
                          </m:r>
                        </m:den>
                      </m:f>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𝑟</m:t>
                          </m:r>
                        </m:e>
                        <m:sub>
                          <m:r>
                            <a:rPr lang="en-US" sz="2800" b="0" i="1" smtClean="0">
                              <a:latin typeface="Cambria Math"/>
                              <a:ea typeface="Cambria Math"/>
                            </a:rPr>
                            <m:t>𝑑</m:t>
                          </m:r>
                        </m:sub>
                      </m:sSub>
                      <m:d>
                        <m:dPr>
                          <m:ctrlPr>
                            <a:rPr lang="en-US" sz="2800" b="0" i="1" smtClean="0">
                              <a:latin typeface="Cambria Math"/>
                              <a:ea typeface="Cambria Math"/>
                            </a:rPr>
                          </m:ctrlPr>
                        </m:dPr>
                        <m:e>
                          <m:r>
                            <a:rPr lang="en-US" sz="2800" b="0" i="1" smtClean="0">
                              <a:latin typeface="Cambria Math"/>
                              <a:ea typeface="Cambria Math"/>
                            </a:rPr>
                            <m:t>1−</m:t>
                          </m:r>
                          <m:sSub>
                            <m:sSubPr>
                              <m:ctrlPr>
                                <a:rPr lang="en-US" sz="2800" b="0" i="1" smtClean="0">
                                  <a:latin typeface="Cambria Math"/>
                                  <a:ea typeface="Cambria Math"/>
                                </a:rPr>
                              </m:ctrlPr>
                            </m:sSubPr>
                            <m:e>
                              <m:r>
                                <a:rPr lang="en-US" sz="2800" b="0" i="1" smtClean="0">
                                  <a:latin typeface="Cambria Math"/>
                                  <a:ea typeface="Cambria Math"/>
                                </a:rPr>
                                <m:t>𝑇</m:t>
                              </m:r>
                            </m:e>
                            <m:sub>
                              <m:r>
                                <a:rPr lang="en-US" sz="2800" b="0" i="1" smtClean="0">
                                  <a:latin typeface="Cambria Math"/>
                                  <a:ea typeface="Cambria Math"/>
                                </a:rPr>
                                <m:t>𝑐</m:t>
                              </m:r>
                            </m:sub>
                          </m:sSub>
                        </m:e>
                      </m:d>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𝐷</m:t>
                          </m:r>
                        </m:num>
                        <m:den>
                          <m:r>
                            <a:rPr lang="en-US" sz="2800" b="0" i="1" smtClean="0">
                              <a:latin typeface="Cambria Math"/>
                              <a:ea typeface="Cambria Math"/>
                            </a:rPr>
                            <m:t>𝑉</m:t>
                          </m:r>
                        </m:den>
                      </m:f>
                    </m:oMath>
                  </m:oMathPara>
                </a14:m>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266700" y="1600200"/>
                <a:ext cx="8763000" cy="898964"/>
              </a:xfrm>
              <a:prstGeom prst="rect">
                <a:avLst/>
              </a:prstGeom>
              <a:blipFill rotWithShape="1">
                <a:blip r:embed="rId3"/>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8" name="Rectangle 7"/>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mc:AlternateContent xmlns:mc="http://schemas.openxmlformats.org/markup-compatibility/2006">
        <mc:Choice xmlns:a14="http://schemas.microsoft.com/office/drawing/2010/main" xmlns="" Requires="a14">
          <p:sp>
            <p:nvSpPr>
              <p:cNvPr id="9" name="TextBox 8"/>
              <p:cNvSpPr txBox="1"/>
              <p:nvPr/>
            </p:nvSpPr>
            <p:spPr>
              <a:xfrm>
                <a:off x="190500" y="5011978"/>
                <a:ext cx="8839200" cy="699487"/>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sSub>
                        <m:sSubPr>
                          <m:ctrlPr>
                            <a:rPr lang="en-US" sz="1900" b="0" i="1" smtClean="0">
                              <a:latin typeface="Cambria Math"/>
                            </a:rPr>
                          </m:ctrlPr>
                        </m:sSubPr>
                        <m:e>
                          <m:r>
                            <a:rPr lang="en-US" sz="1900" b="0" i="1" smtClean="0">
                              <a:latin typeface="Cambria Math"/>
                            </a:rPr>
                            <m:t>𝑘</m:t>
                          </m:r>
                        </m:e>
                        <m:sub>
                          <m:r>
                            <a:rPr lang="en-US" sz="1900" b="0" i="1" smtClean="0">
                              <a:latin typeface="Cambria Math"/>
                            </a:rPr>
                            <m:t>𝑤𝑎𝑐𝑐</m:t>
                          </m:r>
                        </m:sub>
                      </m:sSub>
                      <m:r>
                        <a:rPr lang="en-US" sz="1900" b="0" i="1" smtClean="0">
                          <a:latin typeface="Cambria Math"/>
                        </a:rPr>
                        <m:t>=.2282</m:t>
                      </m:r>
                      <m:r>
                        <a:rPr lang="en-US" sz="1900" b="0" i="1" smtClean="0">
                          <a:latin typeface="Cambria Math"/>
                          <a:ea typeface="Cambria Math"/>
                        </a:rPr>
                        <m:t>×</m:t>
                      </m:r>
                      <m:f>
                        <m:fPr>
                          <m:ctrlPr>
                            <a:rPr lang="en-US" sz="1900" b="0" i="1" smtClean="0">
                              <a:latin typeface="Cambria Math"/>
                              <a:ea typeface="Cambria Math"/>
                            </a:rPr>
                          </m:ctrlPr>
                        </m:fPr>
                        <m:num>
                          <m:r>
                            <a:rPr lang="en-US" sz="1900" b="0" i="1" smtClean="0">
                              <a:latin typeface="Cambria Math"/>
                              <a:ea typeface="Cambria Math"/>
                            </a:rPr>
                            <m:t>17543</m:t>
                          </m:r>
                        </m:num>
                        <m:den>
                          <m:r>
                            <a:rPr lang="en-US" sz="1900" b="0" i="1" smtClean="0">
                              <a:latin typeface="Cambria Math"/>
                              <a:ea typeface="Cambria Math"/>
                            </a:rPr>
                            <m:t>(3527+17543)</m:t>
                          </m:r>
                        </m:den>
                      </m:f>
                      <m:r>
                        <a:rPr lang="en-US" sz="1900" b="0" i="1" smtClean="0">
                          <a:latin typeface="Cambria Math"/>
                          <a:ea typeface="Cambria Math"/>
                        </a:rPr>
                        <m:t>+.0235</m:t>
                      </m:r>
                      <m:d>
                        <m:dPr>
                          <m:ctrlPr>
                            <a:rPr lang="en-US" sz="1900" b="0" i="1" smtClean="0">
                              <a:latin typeface="Cambria Math"/>
                              <a:ea typeface="Cambria Math"/>
                            </a:rPr>
                          </m:ctrlPr>
                        </m:dPr>
                        <m:e>
                          <m:r>
                            <a:rPr lang="en-US" sz="1900" b="0" i="1" smtClean="0">
                              <a:latin typeface="Cambria Math"/>
                              <a:ea typeface="Cambria Math"/>
                            </a:rPr>
                            <m:t>1−0.275</m:t>
                          </m:r>
                        </m:e>
                      </m:d>
                      <m:r>
                        <a:rPr lang="en-US" sz="1900" b="0" i="1" smtClean="0">
                          <a:latin typeface="Cambria Math"/>
                          <a:ea typeface="Cambria Math"/>
                        </a:rPr>
                        <m:t>×</m:t>
                      </m:r>
                      <m:f>
                        <m:fPr>
                          <m:ctrlPr>
                            <a:rPr lang="en-US" sz="1900" b="0" i="1" smtClean="0">
                              <a:latin typeface="Cambria Math"/>
                              <a:ea typeface="Cambria Math"/>
                            </a:rPr>
                          </m:ctrlPr>
                        </m:fPr>
                        <m:num>
                          <m:r>
                            <a:rPr lang="en-US" sz="1900" b="0" i="1" smtClean="0">
                              <a:latin typeface="Cambria Math"/>
                              <a:ea typeface="Cambria Math"/>
                            </a:rPr>
                            <m:t>3527</m:t>
                          </m:r>
                        </m:num>
                        <m:den>
                          <m:r>
                            <a:rPr lang="en-US" sz="1900" b="0" i="1" smtClean="0">
                              <a:latin typeface="Cambria Math"/>
                              <a:ea typeface="Cambria Math"/>
                            </a:rPr>
                            <m:t>(3527+17543)</m:t>
                          </m:r>
                        </m:den>
                      </m:f>
                      <m:r>
                        <a:rPr lang="en-US" sz="1900" b="0" i="1" smtClean="0">
                          <a:latin typeface="Cambria Math"/>
                          <a:ea typeface="Cambria Math"/>
                        </a:rPr>
                        <m:t>=19.3%</m:t>
                      </m:r>
                    </m:oMath>
                  </m:oMathPara>
                </a14:m>
                <a:endParaRPr lang="en-US" sz="1900" dirty="0"/>
              </a:p>
            </p:txBody>
          </p:sp>
        </mc:Choice>
        <mc:Fallback>
          <p:sp>
            <p:nvSpPr>
              <p:cNvPr id="9" name="TextBox 8"/>
              <p:cNvSpPr txBox="1">
                <a:spLocks noRot="1" noChangeAspect="1" noMove="1" noResize="1" noEditPoints="1" noAdjustHandles="1" noChangeArrowheads="1" noChangeShapeType="1" noTextEdit="1"/>
              </p:cNvSpPr>
              <p:nvPr/>
            </p:nvSpPr>
            <p:spPr>
              <a:xfrm>
                <a:off x="190500" y="5011978"/>
                <a:ext cx="8839200" cy="699487"/>
              </a:xfrm>
              <a:prstGeom prst="rect">
                <a:avLst/>
              </a:prstGeom>
              <a:blipFill rotWithShape="1">
                <a:blip r:embed="rId5"/>
                <a:stretch>
                  <a:fillRect/>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fld id="{8117C041-19DF-4556-BCFE-88042C1C33DD}" type="slidenum">
              <a:rPr lang="en-US" smtClean="0"/>
              <a:pPr/>
              <a:t>20</a:t>
            </a:fld>
            <a:endParaRPr lang="en-US"/>
          </a:p>
        </p:txBody>
      </p:sp>
    </p:spTree>
    <p:extLst>
      <p:ext uri="{BB962C8B-B14F-4D97-AF65-F5344CB8AC3E}">
        <p14:creationId xmlns:p14="http://schemas.microsoft.com/office/powerpoint/2010/main" xmlns="" val="2760590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of FCX</a:t>
            </a:r>
            <a:endParaRPr lang="en-US" dirty="0"/>
          </a:p>
        </p:txBody>
      </p:sp>
      <p:sp>
        <p:nvSpPr>
          <p:cNvPr id="3" name="Content Placeholder 2"/>
          <p:cNvSpPr>
            <a:spLocks noGrp="1"/>
          </p:cNvSpPr>
          <p:nvPr>
            <p:ph idx="1"/>
          </p:nvPr>
        </p:nvSpPr>
        <p:spPr/>
        <p:txBody>
          <a:bodyPr/>
          <a:lstStyle/>
          <a:p>
            <a:r>
              <a:rPr lang="en-US" dirty="0" smtClean="0"/>
              <a:t>Book value:</a:t>
            </a:r>
          </a:p>
          <a:p>
            <a:pPr lvl="1"/>
            <a:r>
              <a:rPr lang="en-US" dirty="0" smtClean="0"/>
              <a:t>2012: $35.44B (+10.5%)</a:t>
            </a:r>
          </a:p>
          <a:p>
            <a:pPr lvl="1"/>
            <a:r>
              <a:rPr lang="en-US" dirty="0" smtClean="0"/>
              <a:t>2011: $32.07B</a:t>
            </a:r>
          </a:p>
          <a:p>
            <a:pPr lvl="1"/>
            <a:r>
              <a:rPr lang="en-US" dirty="0" smtClean="0"/>
              <a:t>Current is $38.74B (Google Finance, 2014) (+9.3%)</a:t>
            </a:r>
            <a:endParaRPr lang="en-US" dirty="0"/>
          </a:p>
          <a:p>
            <a:r>
              <a:rPr lang="en-US" dirty="0" smtClean="0"/>
              <a:t>Common stock value:</a:t>
            </a:r>
          </a:p>
          <a:p>
            <a:pPr lvl="1"/>
            <a:r>
              <a:rPr lang="en-US" dirty="0" smtClean="0"/>
              <a:t>Current: $37.32/share</a:t>
            </a:r>
          </a:p>
          <a:p>
            <a:pPr lvl="1"/>
            <a:r>
              <a:rPr lang="en-US" dirty="0" smtClean="0"/>
              <a:t>2012: $33.14/share</a:t>
            </a:r>
          </a:p>
          <a:p>
            <a:pPr lvl="1"/>
            <a:r>
              <a:rPr lang="en-US" dirty="0" smtClean="0"/>
              <a:t>2011: $36.79/share (Google Finance, 2014)</a:t>
            </a:r>
          </a:p>
        </p:txBody>
      </p:sp>
      <p:sp>
        <p:nvSpPr>
          <p:cNvPr id="4" name="Slide Number Placeholder 3"/>
          <p:cNvSpPr>
            <a:spLocks noGrp="1"/>
          </p:cNvSpPr>
          <p:nvPr>
            <p:ph type="sldNum" sz="quarter" idx="12"/>
          </p:nvPr>
        </p:nvSpPr>
        <p:spPr/>
        <p:txBody>
          <a:bodyPr/>
          <a:lstStyle/>
          <a:p>
            <a:fld id="{8117C041-19DF-4556-BCFE-88042C1C33DD}" type="slidenum">
              <a:rPr lang="en-US" smtClean="0"/>
              <a:pPr/>
              <a:t>21</a:t>
            </a:fld>
            <a:endParaRPr lang="en-US"/>
          </a:p>
        </p:txBody>
      </p:sp>
    </p:spTree>
    <p:extLst>
      <p:ext uri="{BB962C8B-B14F-4D97-AF65-F5344CB8AC3E}">
        <p14:creationId xmlns:p14="http://schemas.microsoft.com/office/powerpoint/2010/main" xmlns="" val="604289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Future Organizational Development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Continue to look for ways to further grow the business by expanding product portfolio through innovation &amp; acquisitions.</a:t>
            </a:r>
          </a:p>
          <a:p>
            <a:r>
              <a:rPr lang="en-US" dirty="0" smtClean="0"/>
              <a:t>Continue to look for innovative ways to cut costs and improve the bottom line.</a:t>
            </a:r>
          </a:p>
          <a:p>
            <a:r>
              <a:rPr lang="en-US" dirty="0" smtClean="0"/>
              <a:t>Risks:</a:t>
            </a:r>
          </a:p>
          <a:p>
            <a:pPr lvl="1"/>
            <a:r>
              <a:rPr lang="en-US" dirty="0" smtClean="0"/>
              <a:t>Producing too much supply in comparison to demand which will impact commodity prices and will great affect the bottom line.</a:t>
            </a:r>
          </a:p>
          <a:p>
            <a:pPr lvl="1"/>
            <a:r>
              <a:rPr lang="en-US" dirty="0" smtClean="0"/>
              <a:t>Becoming too cash heavy could risk hostile takeovers/acquisition.</a:t>
            </a:r>
          </a:p>
          <a:p>
            <a:pPr lvl="1"/>
            <a:r>
              <a:rPr lang="en-US" dirty="0" smtClean="0"/>
              <a:t>Continued union activity &amp; increase in associated labor costs.</a:t>
            </a:r>
            <a:endParaRPr lang="en-US" dirty="0"/>
          </a:p>
        </p:txBody>
      </p:sp>
      <p:sp>
        <p:nvSpPr>
          <p:cNvPr id="4" name="Slide Number Placeholder 3"/>
          <p:cNvSpPr>
            <a:spLocks noGrp="1"/>
          </p:cNvSpPr>
          <p:nvPr>
            <p:ph type="sldNum" sz="quarter" idx="12"/>
          </p:nvPr>
        </p:nvSpPr>
        <p:spPr/>
        <p:txBody>
          <a:bodyPr/>
          <a:lstStyle/>
          <a:p>
            <a:fld id="{8117C041-19DF-4556-BCFE-88042C1C33DD}" type="slidenum">
              <a:rPr lang="en-US" smtClean="0"/>
              <a:pPr/>
              <a:t>22</a:t>
            </a:fld>
            <a:endParaRPr lang="en-US"/>
          </a:p>
        </p:txBody>
      </p:sp>
    </p:spTree>
    <p:extLst>
      <p:ext uri="{BB962C8B-B14F-4D97-AF65-F5344CB8AC3E}">
        <p14:creationId xmlns:p14="http://schemas.microsoft.com/office/powerpoint/2010/main" xmlns="" val="3810657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References</a:t>
            </a:r>
            <a:endParaRPr lang="en-US" dirty="0"/>
          </a:p>
        </p:txBody>
      </p:sp>
      <p:sp>
        <p:nvSpPr>
          <p:cNvPr id="3" name="Content Placeholder 2"/>
          <p:cNvSpPr>
            <a:spLocks noGrp="1"/>
          </p:cNvSpPr>
          <p:nvPr>
            <p:ph idx="1"/>
          </p:nvPr>
        </p:nvSpPr>
        <p:spPr>
          <a:xfrm>
            <a:off x="152400" y="990600"/>
            <a:ext cx="8763000" cy="5867400"/>
          </a:xfrm>
        </p:spPr>
        <p:txBody>
          <a:bodyPr>
            <a:normAutofit fontScale="92500" lnSpcReduction="10000"/>
          </a:bodyPr>
          <a:lstStyle/>
          <a:p>
            <a:r>
              <a:rPr lang="en-US" dirty="0" smtClean="0"/>
              <a:t>Freeport-McMoRan Copper &amp; Gold Inc. 2013. 2012 	Form 10-K. Retrieved from 	http</a:t>
            </a:r>
            <a:r>
              <a:rPr lang="en-US" dirty="0"/>
              <a:t>://</a:t>
            </a:r>
            <a:r>
              <a:rPr lang="en-US" dirty="0" smtClean="0"/>
              <a:t>www.fcx.com/ir/downloads/2012_Form_10-	K.pdf</a:t>
            </a:r>
          </a:p>
          <a:p>
            <a:r>
              <a:rPr lang="en-US" dirty="0" smtClean="0"/>
              <a:t>Freeport-McMoRan Copper &amp; Gold Inc. 2013. 2012 	Annual Report. Retrieved from</a:t>
            </a:r>
            <a:r>
              <a:rPr lang="en-US" baseline="0" dirty="0" smtClean="0"/>
              <a:t> 	</a:t>
            </a:r>
            <a:r>
              <a:rPr lang="en-US" dirty="0" smtClean="0"/>
              <a:t>http://www.fcx.com/ir/AR/2012/FCX_AR_2012.pdf</a:t>
            </a:r>
          </a:p>
          <a:p>
            <a:r>
              <a:rPr lang="en-US" dirty="0" smtClean="0"/>
              <a:t>Freeport-McMoRan Copper &amp; Gold Inc. 2014. Our 	History. Retrieved from</a:t>
            </a:r>
            <a:r>
              <a:rPr lang="en-US" dirty="0"/>
              <a:t>: </a:t>
            </a:r>
            <a:r>
              <a:rPr lang="en-US" dirty="0" smtClean="0"/>
              <a:t>	http</a:t>
            </a:r>
            <a:r>
              <a:rPr lang="en-US" dirty="0"/>
              <a:t>://</a:t>
            </a:r>
            <a:r>
              <a:rPr lang="en-US" dirty="0" smtClean="0"/>
              <a:t>www.fcx.com/company/history.htm</a:t>
            </a:r>
          </a:p>
          <a:p>
            <a:r>
              <a:rPr lang="en-US" dirty="0"/>
              <a:t>Freeport-McMoRan Copper &amp; Gold Inc. 2014. </a:t>
            </a:r>
            <a:r>
              <a:rPr lang="en-US" dirty="0" smtClean="0"/>
              <a:t>Our 	Industry</a:t>
            </a:r>
            <a:r>
              <a:rPr lang="en-US" baseline="0" dirty="0" smtClean="0"/>
              <a:t> Standing. </a:t>
            </a:r>
            <a:r>
              <a:rPr lang="en-US" dirty="0" smtClean="0"/>
              <a:t>Retrieved </a:t>
            </a:r>
            <a:r>
              <a:rPr lang="en-US" baseline="0" dirty="0" smtClean="0"/>
              <a:t>from: 	</a:t>
            </a:r>
            <a:r>
              <a:rPr lang="en-US" dirty="0" smtClean="0"/>
              <a:t>http://www.fcx.com/company/industry_context.htm</a:t>
            </a:r>
          </a:p>
          <a:p>
            <a:r>
              <a:rPr lang="en-US" dirty="0"/>
              <a:t>Freeport-McMoRan Copper &amp; Gold Inc. 2014. </a:t>
            </a:r>
            <a:r>
              <a:rPr lang="en-US" dirty="0" smtClean="0"/>
              <a:t>Who We 	Are. Retrieved from 	http://www.fcx.com/company/who.htm</a:t>
            </a:r>
          </a:p>
        </p:txBody>
      </p:sp>
      <p:sp>
        <p:nvSpPr>
          <p:cNvPr id="4" name="Slide Number Placeholder 3"/>
          <p:cNvSpPr>
            <a:spLocks noGrp="1"/>
          </p:cNvSpPr>
          <p:nvPr>
            <p:ph type="sldNum" sz="quarter" idx="12"/>
          </p:nvPr>
        </p:nvSpPr>
        <p:spPr/>
        <p:txBody>
          <a:bodyPr/>
          <a:lstStyle/>
          <a:p>
            <a:fld id="{8117C041-19DF-4556-BCFE-88042C1C33DD}" type="slidenum">
              <a:rPr lang="en-US" smtClean="0"/>
              <a:pPr/>
              <a:t>23</a:t>
            </a:fld>
            <a:endParaRPr lang="en-US"/>
          </a:p>
        </p:txBody>
      </p:sp>
    </p:spTree>
    <p:extLst>
      <p:ext uri="{BB962C8B-B14F-4D97-AF65-F5344CB8AC3E}">
        <p14:creationId xmlns:p14="http://schemas.microsoft.com/office/powerpoint/2010/main" xmlns="" val="4243441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85000" lnSpcReduction="20000"/>
          </a:bodyPr>
          <a:lstStyle/>
          <a:p>
            <a:pPr marL="548640" marR="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800" kern="1200" baseline="0" dirty="0" smtClean="0">
                <a:solidFill>
                  <a:schemeClr val="tx1"/>
                </a:solidFill>
                <a:effectLst/>
                <a:latin typeface="+mn-lt"/>
                <a:ea typeface="+mn-ea"/>
                <a:cs typeface="+mn-cs"/>
              </a:rPr>
              <a:t>Google Finance. 2014. </a:t>
            </a:r>
            <a:r>
              <a:rPr lang="en-US" dirty="0" smtClean="0"/>
              <a:t> Freeport-McMoRan Copper 	&amp; Gold Inc. Retrieved from 	</a:t>
            </a:r>
            <a:r>
              <a:rPr kumimoji="0" lang="en-US" sz="2800" kern="1200" baseline="0" dirty="0" smtClean="0">
                <a:solidFill>
                  <a:schemeClr val="tx1"/>
                </a:solidFill>
                <a:effectLst/>
                <a:latin typeface="+mn-lt"/>
                <a:ea typeface="+mn-ea"/>
                <a:cs typeface="+mn-cs"/>
              </a:rPr>
              <a:t>h</a:t>
            </a:r>
            <a:r>
              <a:rPr kumimoji="0" lang="en-US" sz="2800" kern="1200" dirty="0" smtClean="0">
                <a:solidFill>
                  <a:schemeClr val="tx1"/>
                </a:solidFill>
                <a:effectLst/>
                <a:latin typeface="+mn-lt"/>
                <a:ea typeface="+mn-ea"/>
                <a:cs typeface="+mn-cs"/>
              </a:rPr>
              <a:t>ttp://www.google.com/finance?q=NYSE%3A	</a:t>
            </a:r>
            <a:r>
              <a:rPr kumimoji="0" lang="en-US" sz="2800" kern="1200" dirty="0" err="1" smtClean="0">
                <a:solidFill>
                  <a:schemeClr val="tx1"/>
                </a:solidFill>
                <a:effectLst/>
                <a:latin typeface="+mn-lt"/>
                <a:ea typeface="+mn-ea"/>
                <a:cs typeface="+mn-cs"/>
              </a:rPr>
              <a:t>FCX&amp;fstype</a:t>
            </a:r>
            <a:r>
              <a:rPr kumimoji="0" lang="en-US" sz="2800" kern="1200" dirty="0" smtClean="0">
                <a:solidFill>
                  <a:schemeClr val="tx1"/>
                </a:solidFill>
                <a:effectLst/>
                <a:latin typeface="+mn-lt"/>
                <a:ea typeface="+mn-ea"/>
                <a:cs typeface="+mn-cs"/>
              </a:rPr>
              <a:t>=</a:t>
            </a:r>
            <a:r>
              <a:rPr kumimoji="0" lang="en-US" sz="2800" kern="1200" dirty="0" err="1" smtClean="0">
                <a:solidFill>
                  <a:schemeClr val="tx1"/>
                </a:solidFill>
                <a:effectLst/>
                <a:latin typeface="+mn-lt"/>
                <a:ea typeface="+mn-ea"/>
                <a:cs typeface="+mn-cs"/>
              </a:rPr>
              <a:t>ii&amp;ei</a:t>
            </a:r>
            <a:r>
              <a:rPr kumimoji="0" lang="en-US" sz="2800" kern="1200" dirty="0" smtClean="0">
                <a:solidFill>
                  <a:schemeClr val="tx1"/>
                </a:solidFill>
                <a:effectLst/>
                <a:latin typeface="+mn-lt"/>
                <a:ea typeface="+mn-ea"/>
                <a:cs typeface="+mn-cs"/>
              </a:rPr>
              <a:t>=uprEUriKLq23iAKgzgE</a:t>
            </a:r>
          </a:p>
          <a:p>
            <a:r>
              <a:rPr lang="en-US" dirty="0" err="1" smtClean="0"/>
              <a:t>Keown</a:t>
            </a:r>
            <a:r>
              <a:rPr lang="en-US" dirty="0"/>
              <a:t>, </a:t>
            </a:r>
            <a:r>
              <a:rPr lang="en-US" dirty="0" smtClean="0"/>
              <a:t>A., </a:t>
            </a:r>
            <a:r>
              <a:rPr lang="en-US" dirty="0"/>
              <a:t>Martin, </a:t>
            </a:r>
            <a:r>
              <a:rPr lang="en-US" dirty="0" smtClean="0"/>
              <a:t>J., &amp; Petty</a:t>
            </a:r>
            <a:r>
              <a:rPr lang="en-US" dirty="0"/>
              <a:t>, J. (2014). </a:t>
            </a:r>
            <a:r>
              <a:rPr lang="en-US" i="1" dirty="0"/>
              <a:t>Foundations </a:t>
            </a:r>
            <a:r>
              <a:rPr lang="en-US" i="1" dirty="0" smtClean="0"/>
              <a:t>	of </a:t>
            </a:r>
            <a:r>
              <a:rPr lang="en-US" i="1" dirty="0"/>
              <a:t>Finance: The Logic and Practice of Financial </a:t>
            </a:r>
            <a:r>
              <a:rPr lang="en-US" i="1" dirty="0" smtClean="0"/>
              <a:t>	Management </a:t>
            </a:r>
            <a:r>
              <a:rPr lang="en-US" dirty="0"/>
              <a:t>(8th ed.) Upper Saddle River, NJ: </a:t>
            </a:r>
            <a:r>
              <a:rPr lang="en-US" dirty="0" smtClean="0"/>
              <a:t>	Prentice </a:t>
            </a:r>
            <a:r>
              <a:rPr lang="en-US" dirty="0"/>
              <a:t>Hall</a:t>
            </a:r>
            <a:r>
              <a:rPr lang="en-US" dirty="0" smtClean="0"/>
              <a:t>.</a:t>
            </a:r>
          </a:p>
          <a:p>
            <a:r>
              <a:rPr lang="en-US" dirty="0" smtClean="0"/>
              <a:t>Rio Tinto. 2013. 2012 Annual Report. Retrieved from 	http</a:t>
            </a:r>
            <a:r>
              <a:rPr lang="en-US" dirty="0"/>
              <a:t>://</a:t>
            </a:r>
            <a:r>
              <a:rPr lang="en-US" dirty="0" smtClean="0"/>
              <a:t>www.riotinto.com/reportingcentre2012/pdf	s/rio_tinto_2012_annual_report.pdf </a:t>
            </a:r>
          </a:p>
          <a:p>
            <a:r>
              <a:rPr lang="en-US" dirty="0" smtClean="0"/>
              <a:t>Yahoo! Finance. 2014. Freeport-McMoRan Copper 	&amp; Gold Inc. Retrieved from 	http://www.google.com/finance?q=NYSE%3A	</a:t>
            </a:r>
            <a:r>
              <a:rPr lang="en-US" dirty="0" err="1" smtClean="0"/>
              <a:t>FCX&amp;fstype</a:t>
            </a:r>
            <a:r>
              <a:rPr lang="en-US" dirty="0" smtClean="0"/>
              <a:t>=</a:t>
            </a:r>
            <a:r>
              <a:rPr lang="en-US" dirty="0" err="1" smtClean="0"/>
              <a:t>ii&amp;ei</a:t>
            </a:r>
            <a:r>
              <a:rPr lang="en-US" dirty="0" smtClean="0"/>
              <a:t>=3p_EUojfF8b9igLZJA.</a:t>
            </a:r>
          </a:p>
        </p:txBody>
      </p:sp>
      <p:sp>
        <p:nvSpPr>
          <p:cNvPr id="4" name="Slide Number Placeholder 3"/>
          <p:cNvSpPr>
            <a:spLocks noGrp="1"/>
          </p:cNvSpPr>
          <p:nvPr>
            <p:ph type="sldNum" sz="quarter" idx="12"/>
          </p:nvPr>
        </p:nvSpPr>
        <p:spPr/>
        <p:txBody>
          <a:bodyPr/>
          <a:lstStyle/>
          <a:p>
            <a:fld id="{8117C041-19DF-4556-BCFE-88042C1C33DD}" type="slidenum">
              <a:rPr lang="en-US" smtClean="0"/>
              <a:pPr/>
              <a:t>24</a:t>
            </a:fld>
            <a:endParaRPr lang="en-US"/>
          </a:p>
        </p:txBody>
      </p:sp>
    </p:spTree>
    <p:extLst>
      <p:ext uri="{BB962C8B-B14F-4D97-AF65-F5344CB8AC3E}">
        <p14:creationId xmlns:p14="http://schemas.microsoft.com/office/powerpoint/2010/main" xmlns="" val="4254959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715962"/>
          </a:xfrm>
        </p:spPr>
        <p:txBody>
          <a:bodyPr>
            <a:normAutofit/>
          </a:bodyPr>
          <a:lstStyle/>
          <a:p>
            <a:r>
              <a:rPr lang="en-US" sz="3000" dirty="0" smtClean="0"/>
              <a:t>Appendices – FCX Income Statement</a:t>
            </a:r>
            <a:endParaRPr lang="en-US" sz="30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6525" y="1143000"/>
            <a:ext cx="6381750" cy="5295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8117C041-19DF-4556-BCFE-88042C1C33DD}" type="slidenum">
              <a:rPr lang="en-US" smtClean="0"/>
              <a:pPr/>
              <a:t>25</a:t>
            </a:fld>
            <a:endParaRPr lang="en-US"/>
          </a:p>
        </p:txBody>
      </p:sp>
    </p:spTree>
    <p:extLst>
      <p:ext uri="{BB962C8B-B14F-4D97-AF65-F5344CB8AC3E}">
        <p14:creationId xmlns:p14="http://schemas.microsoft.com/office/powerpoint/2010/main" xmlns="" val="314642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081" y="926507"/>
            <a:ext cx="5481637" cy="5455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4"/>
          <p:cNvSpPr>
            <a:spLocks noGrp="1"/>
          </p:cNvSpPr>
          <p:nvPr>
            <p:ph type="title"/>
          </p:nvPr>
        </p:nvSpPr>
        <p:spPr>
          <a:xfrm>
            <a:off x="419099" y="152400"/>
            <a:ext cx="8229600" cy="651869"/>
          </a:xfrm>
        </p:spPr>
        <p:txBody>
          <a:bodyPr>
            <a:normAutofit fontScale="90000"/>
          </a:bodyPr>
          <a:lstStyle/>
          <a:p>
            <a:r>
              <a:rPr lang="en-US" dirty="0" smtClean="0"/>
              <a:t>Appendices – FCX Balance Sheet</a:t>
            </a:r>
            <a:endParaRPr lang="en-US" dirty="0"/>
          </a:p>
        </p:txBody>
      </p:sp>
      <p:sp>
        <p:nvSpPr>
          <p:cNvPr id="6" name="Slide Number Placeholder 5"/>
          <p:cNvSpPr>
            <a:spLocks noGrp="1"/>
          </p:cNvSpPr>
          <p:nvPr>
            <p:ph type="sldNum" sz="quarter" idx="12"/>
          </p:nvPr>
        </p:nvSpPr>
        <p:spPr/>
        <p:txBody>
          <a:bodyPr/>
          <a:lstStyle/>
          <a:p>
            <a:fld id="{8117C041-19DF-4556-BCFE-88042C1C33DD}" type="slidenum">
              <a:rPr lang="en-US" smtClean="0"/>
              <a:pPr/>
              <a:t>26</a:t>
            </a:fld>
            <a:endParaRPr lang="en-US"/>
          </a:p>
        </p:txBody>
      </p:sp>
    </p:spTree>
    <p:extLst>
      <p:ext uri="{BB962C8B-B14F-4D97-AF65-F5344CB8AC3E}">
        <p14:creationId xmlns:p14="http://schemas.microsoft.com/office/powerpoint/2010/main" xmlns="" val="3489642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39762"/>
          </a:xfrm>
        </p:spPr>
        <p:txBody>
          <a:bodyPr>
            <a:normAutofit/>
          </a:bodyPr>
          <a:lstStyle/>
          <a:p>
            <a:r>
              <a:rPr lang="en-US" sz="3000" dirty="0" smtClean="0"/>
              <a:t>Appendices</a:t>
            </a:r>
            <a:r>
              <a:rPr lang="en-US" sz="3000" baseline="0" dirty="0" smtClean="0"/>
              <a:t> – FCX Statement of Cash Flows </a:t>
            </a:r>
            <a:endParaRPr lang="en-US" sz="30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4998" y="838200"/>
            <a:ext cx="5403605" cy="571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117C041-19DF-4556-BCFE-88042C1C33DD}" type="slidenum">
              <a:rPr lang="en-US" smtClean="0"/>
              <a:pPr/>
              <a:t>27</a:t>
            </a:fld>
            <a:endParaRPr lang="en-US"/>
          </a:p>
        </p:txBody>
      </p:sp>
    </p:spTree>
    <p:extLst>
      <p:ext uri="{BB962C8B-B14F-4D97-AF65-F5344CB8AC3E}">
        <p14:creationId xmlns:p14="http://schemas.microsoft.com/office/powerpoint/2010/main" xmlns="" val="2127203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774019"/>
          </a:xfrm>
        </p:spPr>
        <p:txBody>
          <a:bodyPr>
            <a:normAutofit/>
          </a:bodyPr>
          <a:lstStyle/>
          <a:p>
            <a:r>
              <a:rPr lang="en-US" sz="3200" dirty="0" smtClean="0"/>
              <a:t>Appendices – APR Income Statement</a:t>
            </a:r>
            <a:endParaRPr lang="en-US" sz="32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1048657"/>
            <a:ext cx="5054241" cy="5619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117C041-19DF-4556-BCFE-88042C1C33DD}" type="slidenum">
              <a:rPr lang="en-US" smtClean="0"/>
              <a:pPr/>
              <a:t>28</a:t>
            </a:fld>
            <a:endParaRPr lang="en-US"/>
          </a:p>
        </p:txBody>
      </p:sp>
    </p:spTree>
    <p:extLst>
      <p:ext uri="{BB962C8B-B14F-4D97-AF65-F5344CB8AC3E}">
        <p14:creationId xmlns:p14="http://schemas.microsoft.com/office/powerpoint/2010/main" xmlns="" val="3867361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5078"/>
          </a:xfrm>
        </p:spPr>
        <p:txBody>
          <a:bodyPr>
            <a:normAutofit fontScale="90000"/>
          </a:bodyPr>
          <a:lstStyle/>
          <a:p>
            <a:r>
              <a:rPr lang="en-US" dirty="0" smtClean="0"/>
              <a:t>Appendices – APR Balance Sheet</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8887" y="1109716"/>
            <a:ext cx="3795713" cy="55387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117C041-19DF-4556-BCFE-88042C1C33DD}" type="slidenum">
              <a:rPr lang="en-US" smtClean="0"/>
              <a:pPr/>
              <a:t>29</a:t>
            </a:fld>
            <a:endParaRPr lang="en-US"/>
          </a:p>
        </p:txBody>
      </p:sp>
    </p:spTree>
    <p:extLst>
      <p:ext uri="{BB962C8B-B14F-4D97-AF65-F5344CB8AC3E}">
        <p14:creationId xmlns:p14="http://schemas.microsoft.com/office/powerpoint/2010/main" xmlns="" val="132760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FCX</a:t>
            </a:r>
            <a:r>
              <a:rPr lang="en-US" baseline="0" dirty="0" smtClean="0"/>
              <a:t> Organizational Overview</a:t>
            </a:r>
            <a:endParaRPr lang="en-US" dirty="0"/>
          </a:p>
        </p:txBody>
      </p:sp>
      <p:sp>
        <p:nvSpPr>
          <p:cNvPr id="3" name="Content Placeholder 2"/>
          <p:cNvSpPr>
            <a:spLocks noGrp="1"/>
          </p:cNvSpPr>
          <p:nvPr>
            <p:ph idx="1"/>
          </p:nvPr>
        </p:nvSpPr>
        <p:spPr>
          <a:xfrm>
            <a:off x="381000" y="1371600"/>
            <a:ext cx="8458200" cy="4586054"/>
          </a:xfrm>
        </p:spPr>
        <p:txBody>
          <a:bodyPr>
            <a:normAutofit/>
          </a:bodyPr>
          <a:lstStyle/>
          <a:p>
            <a:r>
              <a:rPr lang="en-US" sz="2400" dirty="0" smtClean="0"/>
              <a:t>Headquartered</a:t>
            </a:r>
            <a:r>
              <a:rPr lang="en-US" sz="2400" baseline="0" dirty="0" smtClean="0"/>
              <a:t> in Phoenix, AZ.</a:t>
            </a:r>
          </a:p>
          <a:p>
            <a:r>
              <a:rPr lang="en-US" sz="2400" dirty="0" smtClean="0"/>
              <a:t>Ranks 2</a:t>
            </a:r>
            <a:r>
              <a:rPr lang="en-US" sz="2400" baseline="30000" dirty="0" smtClean="0"/>
              <a:t>nd</a:t>
            </a:r>
            <a:r>
              <a:rPr lang="en-US" sz="2400" dirty="0" smtClean="0"/>
              <a:t> in top 10 copper producers.</a:t>
            </a:r>
            <a:endParaRPr lang="en-US" sz="2400" baseline="0" dirty="0" smtClean="0"/>
          </a:p>
          <a:p>
            <a:r>
              <a:rPr lang="en-US" sz="2400" dirty="0" smtClean="0"/>
              <a:t>Global workforce of ~35,000 employees.</a:t>
            </a:r>
          </a:p>
          <a:p>
            <a:r>
              <a:rPr lang="en-US" sz="2400" dirty="0" smtClean="0"/>
              <a:t>Committed positively impacting safety, environment, and communities in which it operates.</a:t>
            </a:r>
          </a:p>
          <a:p>
            <a:pPr marL="137160" indent="0">
              <a:buNone/>
            </a:pPr>
            <a:r>
              <a:rPr lang="en-US" sz="2400" dirty="0" smtClean="0"/>
              <a:t>	“FCX aims to maximize the contributions that mining can offer local communities by providing economic opportunities, assisting in capacity building and facilitating long-term development programs” (2012 Annual Report, 2013, p. 17).</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5" name="Rectangle 4"/>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6" name="Slide Number Placeholder 5"/>
          <p:cNvSpPr>
            <a:spLocks noGrp="1"/>
          </p:cNvSpPr>
          <p:nvPr>
            <p:ph type="sldNum" sz="quarter" idx="12"/>
          </p:nvPr>
        </p:nvSpPr>
        <p:spPr/>
        <p:txBody>
          <a:bodyPr/>
          <a:lstStyle/>
          <a:p>
            <a:fld id="{8117C041-19DF-4556-BCFE-88042C1C33DD}" type="slidenum">
              <a:rPr lang="en-US" smtClean="0"/>
              <a:pPr/>
              <a:t>3</a:t>
            </a:fld>
            <a:endParaRPr lang="en-US"/>
          </a:p>
        </p:txBody>
      </p:sp>
    </p:spTree>
    <p:extLst>
      <p:ext uri="{BB962C8B-B14F-4D97-AF65-F5344CB8AC3E}">
        <p14:creationId xmlns:p14="http://schemas.microsoft.com/office/powerpoint/2010/main" xmlns="" val="376728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792162"/>
          </a:xfrm>
        </p:spPr>
        <p:txBody>
          <a:bodyPr>
            <a:normAutofit/>
          </a:bodyPr>
          <a:lstStyle/>
          <a:p>
            <a:r>
              <a:rPr lang="en-US" sz="3000" dirty="0" smtClean="0"/>
              <a:t>Appendices – APR Statement</a:t>
            </a:r>
            <a:r>
              <a:rPr lang="en-US" sz="3000" baseline="0" dirty="0" smtClean="0"/>
              <a:t> of Cash Flows</a:t>
            </a:r>
            <a:endParaRPr lang="en-US" sz="30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6999" y="1059642"/>
            <a:ext cx="3936319" cy="55697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117C041-19DF-4556-BCFE-88042C1C33DD}" type="slidenum">
              <a:rPr lang="en-US" smtClean="0"/>
              <a:pPr/>
              <a:t>30</a:t>
            </a:fld>
            <a:endParaRPr lang="en-US"/>
          </a:p>
        </p:txBody>
      </p:sp>
    </p:spTree>
    <p:extLst>
      <p:ext uri="{BB962C8B-B14F-4D97-AF65-F5344CB8AC3E}">
        <p14:creationId xmlns:p14="http://schemas.microsoft.com/office/powerpoint/2010/main" xmlns="" val="304343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normAutofit fontScale="90000"/>
          </a:bodyPr>
          <a:lstStyle/>
          <a:p>
            <a:r>
              <a:rPr lang="en-US" sz="3200" dirty="0" smtClean="0"/>
              <a:t>FCX</a:t>
            </a:r>
            <a:r>
              <a:rPr lang="en-US" sz="3200" baseline="0" dirty="0" smtClean="0"/>
              <a:t> Organizational Overview – Operations</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899" y="673529"/>
            <a:ext cx="8315153" cy="5041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90512" y="5708327"/>
            <a:ext cx="8715375" cy="338554"/>
          </a:xfrm>
          <a:prstGeom prst="rect">
            <a:avLst/>
          </a:prstGeom>
          <a:noFill/>
        </p:spPr>
        <p:txBody>
          <a:bodyPr wrap="square" rtlCol="0">
            <a:spAutoFit/>
          </a:bodyPr>
          <a:lstStyle/>
          <a:p>
            <a:pPr algn="ctr"/>
            <a:r>
              <a:rPr lang="en-US" sz="1600" dirty="0" smtClean="0"/>
              <a:t>http://www.fcx.com/operations/downloads/FCX_Global_Footprint_Final_APR13.pdf</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7" name="Rectangle 6"/>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5" name="Slide Number Placeholder 4"/>
          <p:cNvSpPr>
            <a:spLocks noGrp="1"/>
          </p:cNvSpPr>
          <p:nvPr>
            <p:ph type="sldNum" sz="quarter" idx="12"/>
          </p:nvPr>
        </p:nvSpPr>
        <p:spPr/>
        <p:txBody>
          <a:bodyPr/>
          <a:lstStyle/>
          <a:p>
            <a:fld id="{8117C041-19DF-4556-BCFE-88042C1C33DD}" type="slidenum">
              <a:rPr lang="en-US" smtClean="0"/>
              <a:pPr/>
              <a:t>4</a:t>
            </a:fld>
            <a:endParaRPr lang="en-US"/>
          </a:p>
        </p:txBody>
      </p:sp>
    </p:spTree>
    <p:extLst>
      <p:ext uri="{BB962C8B-B14F-4D97-AF65-F5344CB8AC3E}">
        <p14:creationId xmlns:p14="http://schemas.microsoft.com/office/powerpoint/2010/main" xmlns="" val="192366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Statement</a:t>
            </a:r>
            <a:br>
              <a:rPr lang="en-US" dirty="0" smtClean="0"/>
            </a:br>
            <a:r>
              <a:rPr lang="en-US" sz="3100" dirty="0" smtClean="0"/>
              <a:t>Comparison of 2012 to 2011</a:t>
            </a:r>
            <a:endParaRPr lang="en-US" sz="3100" dirty="0"/>
          </a:p>
        </p:txBody>
      </p:sp>
      <p:sp>
        <p:nvSpPr>
          <p:cNvPr id="3" name="Content Placeholder 2"/>
          <p:cNvSpPr>
            <a:spLocks noGrp="1"/>
          </p:cNvSpPr>
          <p:nvPr>
            <p:ph idx="1"/>
          </p:nvPr>
        </p:nvSpPr>
        <p:spPr/>
        <p:txBody>
          <a:bodyPr/>
          <a:lstStyle/>
          <a:p>
            <a:r>
              <a:rPr lang="en-US" dirty="0" smtClean="0"/>
              <a:t>Revenue decreased by 13.75%</a:t>
            </a:r>
          </a:p>
          <a:p>
            <a:r>
              <a:rPr lang="en-US" dirty="0" smtClean="0"/>
              <a:t>Net income for 2012 decreased by 30.7%</a:t>
            </a:r>
          </a:p>
          <a:p>
            <a:r>
              <a:rPr lang="en-US" dirty="0" smtClean="0"/>
              <a:t>Total cost of sales increased by 5.9%</a:t>
            </a:r>
          </a:p>
          <a:p>
            <a:pPr lvl="1"/>
            <a:r>
              <a:rPr lang="en-US" dirty="0" smtClean="0"/>
              <a:t>2012 Revenue similar to 2010 Revenue, however much higher costs in 2012.</a:t>
            </a:r>
          </a:p>
          <a:p>
            <a:r>
              <a:rPr lang="en-US" dirty="0" smtClean="0"/>
              <a:t>Basic net income per share decreased by 33.5% to $3.20 per share.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5" name="Rectangle 4"/>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6" name="Slide Number Placeholder 5"/>
          <p:cNvSpPr>
            <a:spLocks noGrp="1"/>
          </p:cNvSpPr>
          <p:nvPr>
            <p:ph type="sldNum" sz="quarter" idx="12"/>
          </p:nvPr>
        </p:nvSpPr>
        <p:spPr/>
        <p:txBody>
          <a:bodyPr/>
          <a:lstStyle/>
          <a:p>
            <a:fld id="{8117C041-19DF-4556-BCFE-88042C1C33DD}" type="slidenum">
              <a:rPr lang="en-US" smtClean="0"/>
              <a:pPr/>
              <a:t>5</a:t>
            </a:fld>
            <a:endParaRPr lang="en-US"/>
          </a:p>
        </p:txBody>
      </p:sp>
    </p:spTree>
    <p:extLst>
      <p:ext uri="{BB962C8B-B14F-4D97-AF65-F5344CB8AC3E}">
        <p14:creationId xmlns:p14="http://schemas.microsoft.com/office/powerpoint/2010/main" xmlns="" val="663644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792162"/>
          </a:xfrm>
        </p:spPr>
        <p:txBody>
          <a:bodyPr/>
          <a:lstStyle/>
          <a:p>
            <a:r>
              <a:rPr lang="en-US" dirty="0" smtClean="0"/>
              <a:t>Income Statement</a:t>
            </a:r>
            <a:endParaRPr lang="en-US" dirty="0"/>
          </a:p>
        </p:txBody>
      </p:sp>
      <p:sp>
        <p:nvSpPr>
          <p:cNvPr id="3" name="Content Placeholder 2"/>
          <p:cNvSpPr>
            <a:spLocks noGrp="1"/>
          </p:cNvSpPr>
          <p:nvPr>
            <p:ph idx="1"/>
          </p:nvPr>
        </p:nvSpPr>
        <p:spPr>
          <a:xfrm>
            <a:off x="685799" y="762000"/>
            <a:ext cx="7696200" cy="402376"/>
          </a:xfrm>
        </p:spPr>
        <p:txBody>
          <a:bodyPr>
            <a:normAutofit fontScale="85000" lnSpcReduction="20000"/>
          </a:bodyPr>
          <a:lstStyle/>
          <a:p>
            <a:pPr marL="137160" indent="0" algn="ctr">
              <a:buNone/>
            </a:pPr>
            <a:r>
              <a:rPr lang="en-US" dirty="0" smtClean="0"/>
              <a:t>Google Finance, 2014</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149" y="1158177"/>
            <a:ext cx="6629400" cy="21792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11059" y="3615382"/>
            <a:ext cx="6629399" cy="2152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6969920" y="2063136"/>
            <a:ext cx="1828800" cy="369332"/>
          </a:xfrm>
          <a:prstGeom prst="rect">
            <a:avLst/>
          </a:prstGeom>
          <a:noFill/>
        </p:spPr>
        <p:txBody>
          <a:bodyPr wrap="square" rtlCol="0">
            <a:spAutoFit/>
          </a:bodyPr>
          <a:lstStyle/>
          <a:p>
            <a:r>
              <a:rPr lang="en-US" dirty="0" smtClean="0"/>
              <a:t>Quarterly Data</a:t>
            </a:r>
            <a:endParaRPr lang="en-US" dirty="0"/>
          </a:p>
        </p:txBody>
      </p:sp>
      <p:sp>
        <p:nvSpPr>
          <p:cNvPr id="7" name="TextBox 6"/>
          <p:cNvSpPr txBox="1"/>
          <p:nvPr/>
        </p:nvSpPr>
        <p:spPr>
          <a:xfrm>
            <a:off x="471406" y="4507184"/>
            <a:ext cx="1541903" cy="369332"/>
          </a:xfrm>
          <a:prstGeom prst="rect">
            <a:avLst/>
          </a:prstGeom>
          <a:noFill/>
        </p:spPr>
        <p:txBody>
          <a:bodyPr wrap="square" rtlCol="0">
            <a:spAutoFit/>
          </a:bodyPr>
          <a:lstStyle/>
          <a:p>
            <a:r>
              <a:rPr lang="en-US" dirty="0" smtClean="0"/>
              <a:t>Annual Data</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00288" y="5871008"/>
            <a:ext cx="3048000" cy="612098"/>
          </a:xfrm>
          <a:prstGeom prst="rect">
            <a:avLst/>
          </a:prstGeom>
        </p:spPr>
      </p:pic>
      <p:sp>
        <p:nvSpPr>
          <p:cNvPr id="9" name="Rectangle 8"/>
          <p:cNvSpPr/>
          <p:nvPr/>
        </p:nvSpPr>
        <p:spPr>
          <a:xfrm>
            <a:off x="3048000" y="6483106"/>
            <a:ext cx="3552576" cy="369332"/>
          </a:xfrm>
          <a:prstGeom prst="rect">
            <a:avLst/>
          </a:prstGeom>
        </p:spPr>
        <p:txBody>
          <a:bodyPr wrap="none">
            <a:spAutoFit/>
          </a:bodyPr>
          <a:lstStyle/>
          <a:p>
            <a:pPr algn="ctr"/>
            <a:r>
              <a:rPr lang="en-US" dirty="0" smtClean="0"/>
              <a:t>http://www.fcx.com/index.htm</a:t>
            </a:r>
            <a:endParaRPr lang="en-US" dirty="0"/>
          </a:p>
        </p:txBody>
      </p:sp>
      <p:sp>
        <p:nvSpPr>
          <p:cNvPr id="4" name="Slide Number Placeholder 3"/>
          <p:cNvSpPr>
            <a:spLocks noGrp="1"/>
          </p:cNvSpPr>
          <p:nvPr>
            <p:ph type="sldNum" sz="quarter" idx="12"/>
          </p:nvPr>
        </p:nvSpPr>
        <p:spPr/>
        <p:txBody>
          <a:bodyPr/>
          <a:lstStyle/>
          <a:p>
            <a:fld id="{8117C041-19DF-4556-BCFE-88042C1C33DD}" type="slidenum">
              <a:rPr lang="en-US" smtClean="0"/>
              <a:pPr/>
              <a:t>6</a:t>
            </a:fld>
            <a:endParaRPr lang="en-US"/>
          </a:p>
        </p:txBody>
      </p:sp>
    </p:spTree>
    <p:extLst>
      <p:ext uri="{BB962C8B-B14F-4D97-AF65-F5344CB8AC3E}">
        <p14:creationId xmlns:p14="http://schemas.microsoft.com/office/powerpoint/2010/main" xmlns="" val="1777716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Balance Sheet – Analysis</a:t>
            </a:r>
            <a:br>
              <a:rPr lang="en-US" dirty="0" smtClean="0"/>
            </a:br>
            <a:r>
              <a:rPr lang="en-US" sz="3100" dirty="0" smtClean="0"/>
              <a:t>Comparison of 2012 to 2011</a:t>
            </a:r>
            <a:endParaRPr lang="en-US" sz="3100" dirty="0"/>
          </a:p>
        </p:txBody>
      </p:sp>
      <p:sp>
        <p:nvSpPr>
          <p:cNvPr id="3" name="Content Placeholder 2"/>
          <p:cNvSpPr>
            <a:spLocks noGrp="1"/>
          </p:cNvSpPr>
          <p:nvPr>
            <p:ph idx="1"/>
          </p:nvPr>
        </p:nvSpPr>
        <p:spPr>
          <a:xfrm>
            <a:off x="304800" y="1600200"/>
            <a:ext cx="8382000" cy="4357454"/>
          </a:xfrm>
        </p:spPr>
        <p:txBody>
          <a:bodyPr>
            <a:normAutofit/>
          </a:bodyPr>
          <a:lstStyle/>
          <a:p>
            <a:r>
              <a:rPr lang="en-US" dirty="0" smtClean="0"/>
              <a:t>Year over year:</a:t>
            </a:r>
          </a:p>
          <a:p>
            <a:pPr lvl="1"/>
            <a:r>
              <a:rPr lang="en-US" sz="2800" dirty="0" smtClean="0"/>
              <a:t>Increase in current assets by 10.5%</a:t>
            </a:r>
          </a:p>
          <a:p>
            <a:pPr lvl="2"/>
            <a:r>
              <a:rPr lang="en-US" sz="2800" dirty="0" smtClean="0"/>
              <a:t>Increase in receivables by 42.6%</a:t>
            </a:r>
          </a:p>
          <a:p>
            <a:pPr lvl="2"/>
            <a:r>
              <a:rPr lang="en-US" sz="2800" dirty="0" smtClean="0"/>
              <a:t>Product inventories account for 48% of current assets in 2012, and 40.6% in 2011.</a:t>
            </a:r>
          </a:p>
          <a:p>
            <a:pPr lvl="1"/>
            <a:r>
              <a:rPr lang="en-US" sz="2800" dirty="0" smtClean="0"/>
              <a:t>Increase in total current liabilities by 4.5%</a:t>
            </a:r>
          </a:p>
          <a:p>
            <a:pPr lvl="2"/>
            <a:r>
              <a:rPr lang="en-US" sz="2800" dirty="0" smtClean="0"/>
              <a:t>Accounts payable increased by 5.9%</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5" name="Rectangle 4"/>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6" name="Slide Number Placeholder 5"/>
          <p:cNvSpPr>
            <a:spLocks noGrp="1"/>
          </p:cNvSpPr>
          <p:nvPr>
            <p:ph type="sldNum" sz="quarter" idx="12"/>
          </p:nvPr>
        </p:nvSpPr>
        <p:spPr/>
        <p:txBody>
          <a:bodyPr/>
          <a:lstStyle/>
          <a:p>
            <a:fld id="{8117C041-19DF-4556-BCFE-88042C1C33DD}" type="slidenum">
              <a:rPr lang="en-US" smtClean="0"/>
              <a:pPr/>
              <a:t>7</a:t>
            </a:fld>
            <a:endParaRPr lang="en-US"/>
          </a:p>
        </p:txBody>
      </p:sp>
    </p:spTree>
    <p:extLst>
      <p:ext uri="{BB962C8B-B14F-4D97-AF65-F5344CB8AC3E}">
        <p14:creationId xmlns:p14="http://schemas.microsoft.com/office/powerpoint/2010/main" xmlns="" val="154160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a:t>
            </a:r>
            <a:endParaRPr lang="en-US" dirty="0"/>
          </a:p>
        </p:txBody>
      </p:sp>
      <p:sp>
        <p:nvSpPr>
          <p:cNvPr id="3" name="Content Placeholder 2"/>
          <p:cNvSpPr>
            <a:spLocks noGrp="1"/>
          </p:cNvSpPr>
          <p:nvPr>
            <p:ph idx="1"/>
          </p:nvPr>
        </p:nvSpPr>
        <p:spPr>
          <a:xfrm>
            <a:off x="457200" y="1600200"/>
            <a:ext cx="8229600" cy="514350"/>
          </a:xfrm>
        </p:spPr>
        <p:txBody>
          <a:bodyPr>
            <a:normAutofit lnSpcReduction="10000"/>
          </a:bodyPr>
          <a:lstStyle/>
          <a:p>
            <a:pPr marL="137160" indent="0" algn="ctr">
              <a:buNone/>
            </a:pPr>
            <a:r>
              <a:rPr lang="en-US" dirty="0" smtClean="0"/>
              <a:t>Google Finance, 2014</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114550"/>
            <a:ext cx="4191000" cy="2750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97402" y="2114550"/>
            <a:ext cx="4132990" cy="2750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409700" y="4940786"/>
            <a:ext cx="1828800" cy="369332"/>
          </a:xfrm>
          <a:prstGeom prst="rect">
            <a:avLst/>
          </a:prstGeom>
          <a:noFill/>
        </p:spPr>
        <p:txBody>
          <a:bodyPr wrap="square" rtlCol="0">
            <a:spAutoFit/>
          </a:bodyPr>
          <a:lstStyle/>
          <a:p>
            <a:r>
              <a:rPr lang="en-US" dirty="0" smtClean="0"/>
              <a:t>Quarterly Data</a:t>
            </a:r>
            <a:endParaRPr lang="en-US" dirty="0"/>
          </a:p>
        </p:txBody>
      </p:sp>
      <p:sp>
        <p:nvSpPr>
          <p:cNvPr id="7" name="TextBox 6"/>
          <p:cNvSpPr txBox="1"/>
          <p:nvPr/>
        </p:nvSpPr>
        <p:spPr>
          <a:xfrm>
            <a:off x="5992945" y="4940239"/>
            <a:ext cx="1541903" cy="369332"/>
          </a:xfrm>
          <a:prstGeom prst="rect">
            <a:avLst/>
          </a:prstGeom>
          <a:noFill/>
        </p:spPr>
        <p:txBody>
          <a:bodyPr wrap="square" rtlCol="0">
            <a:spAutoFit/>
          </a:bodyPr>
          <a:lstStyle/>
          <a:p>
            <a:r>
              <a:rPr lang="en-US" dirty="0" smtClean="0"/>
              <a:t>Annual Data</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9" name="Rectangle 8"/>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5" name="Slide Number Placeholder 4"/>
          <p:cNvSpPr>
            <a:spLocks noGrp="1"/>
          </p:cNvSpPr>
          <p:nvPr>
            <p:ph type="sldNum" sz="quarter" idx="12"/>
          </p:nvPr>
        </p:nvSpPr>
        <p:spPr/>
        <p:txBody>
          <a:bodyPr/>
          <a:lstStyle/>
          <a:p>
            <a:fld id="{8117C041-19DF-4556-BCFE-88042C1C33DD}" type="slidenum">
              <a:rPr lang="en-US" smtClean="0"/>
              <a:pPr/>
              <a:t>8</a:t>
            </a:fld>
            <a:endParaRPr lang="en-US"/>
          </a:p>
        </p:txBody>
      </p:sp>
    </p:spTree>
    <p:extLst>
      <p:ext uri="{BB962C8B-B14F-4D97-AF65-F5344CB8AC3E}">
        <p14:creationId xmlns:p14="http://schemas.microsoft.com/office/powerpoint/2010/main" xmlns="" val="1441234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 Analysis</a:t>
            </a:r>
            <a:endParaRPr lang="en-US" dirty="0"/>
          </a:p>
        </p:txBody>
      </p:sp>
      <p:sp>
        <p:nvSpPr>
          <p:cNvPr id="3" name="Content Placeholder 2"/>
          <p:cNvSpPr>
            <a:spLocks noGrp="1"/>
          </p:cNvSpPr>
          <p:nvPr>
            <p:ph idx="1"/>
          </p:nvPr>
        </p:nvSpPr>
        <p:spPr/>
        <p:txBody>
          <a:bodyPr/>
          <a:lstStyle/>
          <a:p>
            <a:r>
              <a:rPr lang="en-US" dirty="0" smtClean="0"/>
              <a:t>Net cash flow from operating activities decreased by  30.7%</a:t>
            </a:r>
          </a:p>
          <a:p>
            <a:r>
              <a:rPr lang="en-US" dirty="0" smtClean="0"/>
              <a:t>Net cash used for investing increased by 36.6%</a:t>
            </a:r>
          </a:p>
          <a:p>
            <a:r>
              <a:rPr lang="en-US" dirty="0" smtClean="0"/>
              <a:t>Net cash used for financing activities decrease by 52.4%</a:t>
            </a:r>
          </a:p>
          <a:p>
            <a:r>
              <a:rPr lang="en-US" dirty="0" smtClean="0"/>
              <a:t>Net decrease in cash flow over 2012.</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24200" y="5957654"/>
            <a:ext cx="3048000" cy="612098"/>
          </a:xfrm>
          <a:prstGeom prst="rect">
            <a:avLst/>
          </a:prstGeom>
        </p:spPr>
      </p:pic>
      <p:sp>
        <p:nvSpPr>
          <p:cNvPr id="5" name="Rectangle 4"/>
          <p:cNvSpPr/>
          <p:nvPr/>
        </p:nvSpPr>
        <p:spPr>
          <a:xfrm>
            <a:off x="2871912" y="6485812"/>
            <a:ext cx="3552576" cy="369332"/>
          </a:xfrm>
          <a:prstGeom prst="rect">
            <a:avLst/>
          </a:prstGeom>
        </p:spPr>
        <p:txBody>
          <a:bodyPr wrap="none">
            <a:spAutoFit/>
          </a:bodyPr>
          <a:lstStyle/>
          <a:p>
            <a:pPr algn="ctr"/>
            <a:r>
              <a:rPr lang="en-US" dirty="0" smtClean="0"/>
              <a:t>http://www.fcx.com/index.htm</a:t>
            </a:r>
            <a:endParaRPr lang="en-US" dirty="0"/>
          </a:p>
        </p:txBody>
      </p:sp>
      <p:sp>
        <p:nvSpPr>
          <p:cNvPr id="6" name="Slide Number Placeholder 5"/>
          <p:cNvSpPr>
            <a:spLocks noGrp="1"/>
          </p:cNvSpPr>
          <p:nvPr>
            <p:ph type="sldNum" sz="quarter" idx="12"/>
          </p:nvPr>
        </p:nvSpPr>
        <p:spPr/>
        <p:txBody>
          <a:bodyPr/>
          <a:lstStyle/>
          <a:p>
            <a:fld id="{8117C041-19DF-4556-BCFE-88042C1C33DD}" type="slidenum">
              <a:rPr lang="en-US" smtClean="0"/>
              <a:pPr/>
              <a:t>9</a:t>
            </a:fld>
            <a:endParaRPr lang="en-US"/>
          </a:p>
        </p:txBody>
      </p:sp>
    </p:spTree>
    <p:extLst>
      <p:ext uri="{BB962C8B-B14F-4D97-AF65-F5344CB8AC3E}">
        <p14:creationId xmlns:p14="http://schemas.microsoft.com/office/powerpoint/2010/main" xmlns="" val="4050465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6276</TotalTime>
  <Words>4081</Words>
  <Application>Microsoft Macintosh PowerPoint</Application>
  <PresentationFormat>عرض على الشاشة (3:4)‏</PresentationFormat>
  <Paragraphs>274</Paragraphs>
  <Slides>30</Slides>
  <Notes>30</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30</vt:i4>
      </vt:variant>
    </vt:vector>
  </HeadingPairs>
  <TitlesOfParts>
    <vt:vector size="32" baseType="lpstr">
      <vt:lpstr>Apex</vt:lpstr>
      <vt:lpstr>Worksheet</vt:lpstr>
      <vt:lpstr>Freeport McMoRan Copper &amp; Gold Inc.: Financial Analysis</vt:lpstr>
      <vt:lpstr>The History of FCX</vt:lpstr>
      <vt:lpstr>FCX Organizational Overview</vt:lpstr>
      <vt:lpstr>FCX Organizational Overview – Operations</vt:lpstr>
      <vt:lpstr>Income Statement Comparison of 2012 to 2011</vt:lpstr>
      <vt:lpstr>Income Statement</vt:lpstr>
      <vt:lpstr>Balance Sheet – Analysis Comparison of 2012 to 2011</vt:lpstr>
      <vt:lpstr>Balance Sheet</vt:lpstr>
      <vt:lpstr>Cash Flow Analysis</vt:lpstr>
      <vt:lpstr>Cash Flow</vt:lpstr>
      <vt:lpstr>Auditor’s Statement of FCX Financials</vt:lpstr>
      <vt:lpstr>Financial Ratio Analysis</vt:lpstr>
      <vt:lpstr>Financial Ratios – FCX vs ADR</vt:lpstr>
      <vt:lpstr>Financial Ratios – FCX vs ADR</vt:lpstr>
      <vt:lpstr>Financial Ratios – FCX vs ADR</vt:lpstr>
      <vt:lpstr>Financial Ratios – FCX vs ADR</vt:lpstr>
      <vt:lpstr>Stock Performance</vt:lpstr>
      <vt:lpstr>Stock Performance</vt:lpstr>
      <vt:lpstr>Cost of Capital Analysis</vt:lpstr>
      <vt:lpstr>Cost of Capital Analysis</vt:lpstr>
      <vt:lpstr>Valuation of FCX</vt:lpstr>
      <vt:lpstr>Summary of Future Organizational Development</vt:lpstr>
      <vt:lpstr>References</vt:lpstr>
      <vt:lpstr>References </vt:lpstr>
      <vt:lpstr>Appendices – FCX Income Statement</vt:lpstr>
      <vt:lpstr>Appendices – FCX Balance Sheet</vt:lpstr>
      <vt:lpstr>Appendices – FCX Statement of Cash Flows </vt:lpstr>
      <vt:lpstr>Appendices – APR Income Statement</vt:lpstr>
      <vt:lpstr>Appendices – APR Balance Sheet</vt:lpstr>
      <vt:lpstr>Appendices – APR Statement of Cash Flows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dc:creator>
  <cp:lastModifiedBy>DELL</cp:lastModifiedBy>
  <cp:revision>83</cp:revision>
  <dcterms:created xsi:type="dcterms:W3CDTF">2014-01-01T21:27:16Z</dcterms:created>
  <dcterms:modified xsi:type="dcterms:W3CDTF">2014-04-01T19:44:58Z</dcterms:modified>
</cp:coreProperties>
</file>