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8" r:id="rId1"/>
  </p:sldMasterIdLst>
  <p:notesMasterIdLst>
    <p:notesMasterId r:id="rId13"/>
  </p:notesMasterIdLst>
  <p:sldIdLst>
    <p:sldId id="256" r:id="rId2"/>
    <p:sldId id="257" r:id="rId3"/>
    <p:sldId id="264" r:id="rId4"/>
    <p:sldId id="258" r:id="rId5"/>
    <p:sldId id="259" r:id="rId6"/>
    <p:sldId id="260" r:id="rId7"/>
    <p:sldId id="261" r:id="rId8"/>
    <p:sldId id="262" r:id="rId9"/>
    <p:sldId id="263"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29" autoAdjust="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Relationships xmlns="http://schemas.openxmlformats.org/package/2006/relationships">
  <Relationship Id="rId1" Type="http://schemas.openxmlformats.org/officeDocument/2006/relationships/slideMaster" Target="slideMasters/slideMaster1.xml"/>
  <Relationship Id="rId10" Type="http://schemas.openxmlformats.org/officeDocument/2006/relationships/slide" Target="slides/slide9.xml"/>
  <Relationship Id="rId11" Type="http://schemas.openxmlformats.org/officeDocument/2006/relationships/slide" Target="slides/slide10.xml"/>
  <Relationship Id="rId12" Type="http://schemas.openxmlformats.org/officeDocument/2006/relationships/slide" Target="slides/slide11.xml"/>
  <Relationship Id="rId13" Type="http://schemas.openxmlformats.org/officeDocument/2006/relationships/notesMaster" Target="notesMasters/notesMaster1.xml"/>
  <Relationship Id="rId14" Type="http://schemas.openxmlformats.org/officeDocument/2006/relationships/presProps" Target="presProps.xml"/>
  <Relationship Id="rId15" Type="http://schemas.openxmlformats.org/officeDocument/2006/relationships/viewProps" Target="viewProps.xml"/>
  <Relationship Id="rId16" Type="http://schemas.openxmlformats.org/officeDocument/2006/relationships/theme" Target="theme/theme1.xml"/>
  <Relationship Id="rId17" Type="http://schemas.openxmlformats.org/officeDocument/2006/relationships/tableStyles" Target="tableStyles.xml"/>
  <Relationship Id="rId2" Type="http://schemas.openxmlformats.org/officeDocument/2006/relationships/slide" Target="slides/slide1.xml"/>
  <Relationship Id="rId3" Type="http://schemas.openxmlformats.org/officeDocument/2006/relationships/slide" Target="slides/slide2.xml"/>
  <Relationship Id="rId4" Type="http://schemas.openxmlformats.org/officeDocument/2006/relationships/slide" Target="slides/slide3.xml"/>
  <Relationship Id="rId5" Type="http://schemas.openxmlformats.org/officeDocument/2006/relationships/slide" Target="slides/slide4.xml"/>
  <Relationship Id="rId6" Type="http://schemas.openxmlformats.org/officeDocument/2006/relationships/slide" Target="slides/slide5.xml"/>
  <Relationship Id="rId7" Type="http://schemas.openxmlformats.org/officeDocument/2006/relationships/slide" Target="slides/slide6.xml"/>
  <Relationship Id="rId8" Type="http://schemas.openxmlformats.org/officeDocument/2006/relationships/slide" Target="slides/slide7.xml"/>
  <Relationship Id="rId9" Type="http://schemas.openxmlformats.org/officeDocument/2006/relationships/slide" Target="slides/slide8.xml"/>
</Relationships>

</file>

<file path=ppt/notesMasters/_rels/notesMaster1.xml.rels><?xml version="1.0" encoding="UTF-8"?>

<Relationships xmlns="http://schemas.openxmlformats.org/package/2006/relationships">
  <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B459F5-CB29-4D0D-A43A-3D0EC986C027}" type="datetimeFigureOut">
              <a:rPr lang="en-US" smtClean="0"/>
              <a:t>1/11/2017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8C630A-1D01-47AA-8A2C-02DFC58234BF}" type="slidenum">
              <a:rPr lang="en-US" smtClean="0"/>
              <a:t>‹#›</a:t>
            </a:fld>
            <a:endParaRPr lang="en-US"/>
          </a:p>
        </p:txBody>
      </p:sp>
    </p:spTree>
    <p:extLst>
      <p:ext uri="{BB962C8B-B14F-4D97-AF65-F5344CB8AC3E}">
        <p14:creationId xmlns:p14="http://schemas.microsoft.com/office/powerpoint/2010/main" val="42904694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xml"/>
</Relationships>

</file>

<file path=ppt/notesSlides/_rels/notesSlide2.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4.xml"/>
</Relationships>

</file>

<file path=ppt/notesSlides/_rels/notesSlide3.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5.xml"/>
</Relationships>

</file>

<file path=ppt/notesSlides/_rels/notesSlide4.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6.xml"/>
</Relationships>

</file>

<file path=ppt/notesSlides/_rels/notesSlide5.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7.xml"/>
  <Relationship Id="rId3" Type="http://schemas.openxmlformats.org/officeDocument/2006/relationships/hyperlink" TargetMode="External" Target="https://www.torbenrick.eu/blog/culture/organizational-culture/"/>
</Relationships>

</file>

<file path=ppt/notesSlides/_rels/notesSlide6.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8.xml"/>
</Relationships>

</file>

<file path=ppt/notesSlides/_rels/notesSlide7.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9.xml"/>
  <Relationship Id="rId3" Type="http://schemas.openxmlformats.org/officeDocument/2006/relationships/hyperlink" TargetMode="External" Target="http://www.davita.com/kidney-disease"/>
  <Relationship Id="rId4" Type="http://schemas.openxmlformats.org/officeDocument/2006/relationships/hyperlink" TargetMode="External" Target="http://www.davita.com/kidney-disease/dialysis"/>
  <Relationship Id="rId5" Type="http://schemas.openxmlformats.org/officeDocument/2006/relationships/hyperlink" TargetMode="External" Target="http://www.davita.com/treatment-options/transplant"/>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Value of OB: Helps people attain the competencies needed to</a:t>
            </a:r>
            <a:r>
              <a:rPr lang="en-US" baseline="0" dirty="0" smtClean="0"/>
              <a:t> become effective employees, team leaders or managers.</a:t>
            </a:r>
            <a:endParaRPr lang="en-US" dirty="0"/>
          </a:p>
        </p:txBody>
      </p:sp>
      <p:sp>
        <p:nvSpPr>
          <p:cNvPr id="4" name="Slide Number Placeholder 3"/>
          <p:cNvSpPr>
            <a:spLocks noGrp="1"/>
          </p:cNvSpPr>
          <p:nvPr>
            <p:ph type="sldNum" sz="quarter" idx="10"/>
          </p:nvPr>
        </p:nvSpPr>
        <p:spPr/>
        <p:txBody>
          <a:bodyPr/>
          <a:lstStyle/>
          <a:p>
            <a:fld id="{FC8C630A-1D01-47AA-8A2C-02DFC58234BF}" type="slidenum">
              <a:rPr lang="en-US" smtClean="0"/>
              <a:t>3</a:t>
            </a:fld>
            <a:endParaRPr lang="en-US"/>
          </a:p>
        </p:txBody>
      </p:sp>
    </p:spTree>
    <p:extLst>
      <p:ext uri="{BB962C8B-B14F-4D97-AF65-F5344CB8AC3E}">
        <p14:creationId xmlns:p14="http://schemas.microsoft.com/office/powerpoint/2010/main" val="15736344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effectLst/>
              </a:rPr>
              <a:t>Secure your future.</a:t>
            </a:r>
            <a:r>
              <a:rPr lang="en-US" dirty="0" smtClean="0">
                <a:effectLst/>
              </a:rPr>
              <a:t> People with higher levels of education tend to have better job security—and any credential you earn stays with you for life.</a:t>
            </a:r>
            <a:endParaRPr lang="en-US" b="1" dirty="0" smtClean="0">
              <a:effectLst/>
            </a:endParaRPr>
          </a:p>
          <a:p>
            <a:r>
              <a:rPr lang="en-US" b="1" dirty="0" smtClean="0">
                <a:effectLst/>
              </a:rPr>
              <a:t>Gain a competitive edge. </a:t>
            </a:r>
            <a:r>
              <a:rPr lang="en-US" dirty="0" smtClean="0">
                <a:effectLst/>
              </a:rPr>
              <a:t>As more people continue their education, the competition for high paying, stable jobs will increase. Experience combined with education demonstrates to employers your motivation and drive to succeed</a:t>
            </a:r>
          </a:p>
          <a:p>
            <a:r>
              <a:rPr lang="en-US" b="1" dirty="0" smtClean="0">
                <a:effectLst/>
              </a:rPr>
              <a:t>Become More Marketable</a:t>
            </a:r>
            <a:r>
              <a:rPr lang="en-US" dirty="0" smtClean="0">
                <a:effectLst/>
              </a:rPr>
              <a:t/>
            </a:r>
            <a:br>
              <a:rPr lang="en-US" dirty="0" smtClean="0">
                <a:effectLst/>
              </a:rPr>
            </a:br>
            <a:r>
              <a:rPr lang="en-US" dirty="0" smtClean="0">
                <a:effectLst/>
              </a:rPr>
              <a:t>In addition to a salary boost, skills training could be a bargaining chip in the promotion process Hiring managers offer higher entry-level salaries and more promotion opportunities to those with higher skill levels. Employers may even help fund your classes if you intend to stay with the company</a:t>
            </a:r>
          </a:p>
          <a:p>
            <a:r>
              <a:rPr lang="en-US" b="1" dirty="0" smtClean="0"/>
              <a:t>Economic conditions </a:t>
            </a:r>
            <a:r>
              <a:rPr lang="en-US" dirty="0" smtClean="0"/>
              <a:t>are one of the main reasons driving demand for continuing education, and many people enroll in continuing education programs during recessions. Likewise, during recessions, many workers seek to</a:t>
            </a:r>
          </a:p>
          <a:p>
            <a:r>
              <a:rPr lang="en-US" dirty="0" smtClean="0"/>
              <a:t> improve skills to remain hired or find new job opportunities</a:t>
            </a:r>
          </a:p>
          <a:p>
            <a:r>
              <a:rPr lang="en-US" b="1" dirty="0" smtClean="0">
                <a:effectLst/>
              </a:rPr>
              <a:t>Advance Your Career</a:t>
            </a:r>
            <a:r>
              <a:rPr lang="en-US" dirty="0" smtClean="0">
                <a:effectLst/>
              </a:rPr>
              <a:t/>
            </a:r>
            <a:br>
              <a:rPr lang="en-US" dirty="0" smtClean="0">
                <a:effectLst/>
              </a:rPr>
            </a:br>
            <a:r>
              <a:rPr lang="en-US" dirty="0" smtClean="0">
                <a:effectLst/>
              </a:rPr>
              <a:t>Management and supervisory positions often require specialized skills. Developing the essential soft skills in communication, problem solving and critical thinking will help you move up the career ladder.  Additionally, specialized positions could require specific skills training or the attainment of an industry accepted certification.</a:t>
            </a:r>
            <a:endParaRPr lang="en-US" dirty="0"/>
          </a:p>
        </p:txBody>
      </p:sp>
      <p:sp>
        <p:nvSpPr>
          <p:cNvPr id="4" name="Slide Number Placeholder 3"/>
          <p:cNvSpPr>
            <a:spLocks noGrp="1"/>
          </p:cNvSpPr>
          <p:nvPr>
            <p:ph type="sldNum" sz="quarter" idx="10"/>
          </p:nvPr>
        </p:nvSpPr>
        <p:spPr/>
        <p:txBody>
          <a:bodyPr/>
          <a:lstStyle/>
          <a:p>
            <a:fld id="{FC8C630A-1D01-47AA-8A2C-02DFC58234BF}" type="slidenum">
              <a:rPr lang="en-US" smtClean="0"/>
              <a:t>4</a:t>
            </a:fld>
            <a:endParaRPr lang="en-US"/>
          </a:p>
        </p:txBody>
      </p:sp>
    </p:spTree>
    <p:extLst>
      <p:ext uri="{BB962C8B-B14F-4D97-AF65-F5344CB8AC3E}">
        <p14:creationId xmlns:p14="http://schemas.microsoft.com/office/powerpoint/2010/main" val="21487953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 </a:t>
            </a:r>
            <a:r>
              <a:rPr lang="en-US" sz="1200" b="1" i="0" u="none" strike="noStrike" kern="1200" baseline="0" dirty="0" smtClean="0">
                <a:solidFill>
                  <a:schemeClr val="tx1"/>
                </a:solidFill>
                <a:latin typeface="+mn-lt"/>
                <a:ea typeface="+mn-ea"/>
                <a:cs typeface="+mn-cs"/>
              </a:rPr>
              <a:t>Redwood Scholars Award (Enhanced) </a:t>
            </a:r>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 Up to $25,000 per school year for full-time teammates (up to $5,000 per school year for part-time teammates) working toward a nursing, associate, undergraduate, graduate, Ph.D. or within an approved career path or other job-related degrees; teammates will share in the cost of their education. </a:t>
            </a:r>
          </a:p>
          <a:p>
            <a:r>
              <a:rPr lang="en-US" sz="1200" b="0" i="0" u="none" strike="noStrike" kern="1200" baseline="0" dirty="0" smtClean="0">
                <a:solidFill>
                  <a:schemeClr val="tx1"/>
                </a:solidFill>
                <a:latin typeface="+mn-lt"/>
                <a:ea typeface="+mn-ea"/>
                <a:cs typeface="+mn-cs"/>
              </a:rPr>
              <a:t> Awarded by the Award Selection Committee.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 </a:t>
            </a:r>
            <a:r>
              <a:rPr lang="en-US" sz="1200" b="1" i="0" u="none" strike="noStrike" kern="1200" baseline="0" dirty="0" smtClean="0">
                <a:solidFill>
                  <a:schemeClr val="tx1"/>
                </a:solidFill>
                <a:latin typeface="+mn-lt"/>
                <a:ea typeface="+mn-ea"/>
                <a:cs typeface="+mn-cs"/>
              </a:rPr>
              <a:t>Tuition Reimbursement (Basic) </a:t>
            </a:r>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 Up to $3,000 reimbursed to full-time and part-time teammates per calendar year upon successful completion of job-related courses. </a:t>
            </a:r>
          </a:p>
          <a:p>
            <a:r>
              <a:rPr lang="en-US" dirty="0" smtClean="0">
                <a:effectLst/>
              </a:rPr>
              <a:t>The DaVita Children’s Foundation, funded by DaVita, is a scholarship program offered to teammates' children and grandchildren who are enrolled in </a:t>
            </a:r>
            <a:r>
              <a:rPr lang="en-US" b="1" dirty="0" smtClean="0">
                <a:effectLst/>
              </a:rPr>
              <a:t>college or 12th grade</a:t>
            </a:r>
            <a:r>
              <a:rPr lang="en-US" dirty="0" smtClean="0">
                <a:effectLst/>
              </a:rPr>
              <a:t> and preparing for college entry. It awards scholarships of $1,000 to $3,000 to students who demonstrate outstanding leadership, community service or academic performance.​</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 DaVita’s Basic Training Program for In-center Hemodialysis provides the instructional preparation and the tools to enable teammates to deliver quality patient care. Our core values of s</a:t>
            </a:r>
            <a:r>
              <a:rPr lang="en-US" sz="1200" b="0" i="1" u="none" strike="noStrike" kern="1200" baseline="0" dirty="0" smtClean="0">
                <a:solidFill>
                  <a:schemeClr val="tx1"/>
                </a:solidFill>
                <a:latin typeface="+mn-lt"/>
                <a:ea typeface="+mn-ea"/>
                <a:cs typeface="+mn-cs"/>
              </a:rPr>
              <a:t>ervice excellence, integrity, team, continuous improvement, accountability, fulfillment and fun </a:t>
            </a:r>
            <a:r>
              <a:rPr lang="en-US" sz="1200" b="0" i="0" u="none" strike="noStrike" kern="1200" baseline="0" dirty="0" smtClean="0">
                <a:solidFill>
                  <a:schemeClr val="tx1"/>
                </a:solidFill>
                <a:latin typeface="+mn-lt"/>
                <a:ea typeface="+mn-ea"/>
                <a:cs typeface="+mn-cs"/>
              </a:rPr>
              <a:t>provide the framework for the Program. Compliance with State and Federal Regulations and the inclusion of DaVita’s Policies and Procedures (P&amp;P) were instrumental in the development of the program. </a:t>
            </a:r>
          </a:p>
          <a:p>
            <a:endParaRPr lang="en-US" sz="1200" b="0" i="0" u="none" strike="noStrike" kern="1200" baseline="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C8C630A-1D01-47AA-8A2C-02DFC58234BF}" type="slidenum">
              <a:rPr lang="en-US" smtClean="0"/>
              <a:t>5</a:t>
            </a:fld>
            <a:endParaRPr lang="en-US"/>
          </a:p>
        </p:txBody>
      </p:sp>
    </p:spTree>
    <p:extLst>
      <p:ext uri="{BB962C8B-B14F-4D97-AF65-F5344CB8AC3E}">
        <p14:creationId xmlns:p14="http://schemas.microsoft.com/office/powerpoint/2010/main" val="29038378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effectLst/>
              </a:rPr>
              <a:t>DaVita Village and its unique culture; Identify ways to enhance your own leadership back at your own organization; Improve interpersonal skills such resolving conflict effectively, understanding your own communication style and how it impacts your personal/professional relationships; Network with DaVita Teammates as well as members of our executive team</a:t>
            </a:r>
          </a:p>
          <a:p>
            <a:r>
              <a:rPr lang="en-US" dirty="0" smtClean="0">
                <a:effectLst/>
              </a:rPr>
              <a:t>Through this program, participants in the DaVita University Academy program learn what leadership looks like at DaVita as well as ways to use the concepts at home in their personal lives. Academy proves that fun doesn’t inhibit learning, it enhances it. </a:t>
            </a:r>
            <a:endParaRPr lang="en-US" dirty="0"/>
          </a:p>
        </p:txBody>
      </p:sp>
      <p:sp>
        <p:nvSpPr>
          <p:cNvPr id="4" name="Slide Number Placeholder 3"/>
          <p:cNvSpPr>
            <a:spLocks noGrp="1"/>
          </p:cNvSpPr>
          <p:nvPr>
            <p:ph type="sldNum" sz="quarter" idx="10"/>
          </p:nvPr>
        </p:nvSpPr>
        <p:spPr/>
        <p:txBody>
          <a:bodyPr/>
          <a:lstStyle/>
          <a:p>
            <a:fld id="{FC8C630A-1D01-47AA-8A2C-02DFC58234BF}" type="slidenum">
              <a:rPr lang="en-US" smtClean="0"/>
              <a:t>6</a:t>
            </a:fld>
            <a:endParaRPr lang="en-US"/>
          </a:p>
        </p:txBody>
      </p:sp>
    </p:spTree>
    <p:extLst>
      <p:ext uri="{BB962C8B-B14F-4D97-AF65-F5344CB8AC3E}">
        <p14:creationId xmlns:p14="http://schemas.microsoft.com/office/powerpoint/2010/main" val="39734976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Workplace conflicts can emerge in any number of forms, but there are some general, garden-variety types that I see on a repeated basis: conflicts with the boss, conflicts with peers and conflicts among a manager’s direct reports or teammates. As a leader, you want to allow for a certain amount of creative tension, but the moment that conflict becomes counterproductive, you need to act. While the issues that cause conflict vary in importance, your relationships to teammates and the relationships among teammates must be functional if you hope to have a productive environment</a:t>
            </a:r>
          </a:p>
          <a:p>
            <a:r>
              <a:rPr lang="en-US" dirty="0" smtClean="0"/>
              <a:t>Employee engagement is a concept that is generally viewed as managing discretionary effort, that is, when employees have choices, they will act in a way that furthers their organization’s interests. An engaged employee is a person who is fully involved in and enthusiastic about their work</a:t>
            </a:r>
          </a:p>
          <a:p>
            <a:r>
              <a:rPr lang="en-US" dirty="0" smtClean="0"/>
              <a:t>Engaged employees are those who are performing at the top of their abilities and happy about it. According to statistics that Gallup has drawn from 300,000 companies in its database, 75%–80% of employees are either “disengaged” or “actively disengaged</a:t>
            </a:r>
          </a:p>
          <a:p>
            <a:r>
              <a:rPr lang="en-US" b="1" dirty="0" smtClean="0"/>
              <a:t>Stress-</a:t>
            </a:r>
            <a:r>
              <a:rPr lang="en-US" dirty="0" smtClean="0"/>
              <a:t>Stress isn’t always bad. Stress within your comfort zone can help you stay focused, energetic, and able to meet new challenges in the workplace. Stress is what keeps you on your toes during a presentation or alert to prevent accidents or costly mistakes at work. But in today’s hectic world, the workplace can often seem like an emotional roller coaster. Long hours, tight deadlines, and ever increasing demands can leave you feeling worried, uncertain, and overwhelmed by stress. </a:t>
            </a:r>
          </a:p>
          <a:p>
            <a:r>
              <a:rPr lang="en-US" dirty="0" smtClean="0"/>
              <a:t>When stress exceeds your comfort zone, it stops being helpful and can start causing major damage to your mind and body as well as your job satisfaction. But no matter what you do for a living, or how stressful your job is, there are plenty of things you can do to reduce your overall stress levels and regain a sense of control at work.</a:t>
            </a:r>
          </a:p>
          <a:p>
            <a:r>
              <a:rPr lang="en-US" b="1" dirty="0" smtClean="0"/>
              <a:t>Culture &amp; Strategy</a:t>
            </a:r>
          </a:p>
          <a:p>
            <a:r>
              <a:rPr lang="en-US" sz="1200" kern="1200" dirty="0" smtClean="0">
                <a:solidFill>
                  <a:schemeClr val="tx1"/>
                </a:solidFill>
                <a:effectLst/>
                <a:latin typeface="+mn-lt"/>
                <a:ea typeface="+mn-ea"/>
                <a:cs typeface="+mn-cs"/>
              </a:rPr>
              <a:t>Corporate culture is an incredibly powerful factor in a company’s long-term success. No matter how good a strategy is, when it comes down to it, people always make the difference</a:t>
            </a:r>
          </a:p>
          <a:p>
            <a:r>
              <a:rPr lang="en-US" sz="1200" i="1" u="none" kern="1200" dirty="0" smtClean="0">
                <a:solidFill>
                  <a:schemeClr val="tx1"/>
                </a:solidFill>
                <a:effectLst/>
                <a:latin typeface="+mn-lt"/>
                <a:ea typeface="+mn-ea"/>
                <a:cs typeface="+mn-cs"/>
                <a:hlinkClick r:id="rId3"/>
              </a:rPr>
              <a:t>Corporate culture means different things</a:t>
            </a:r>
            <a:r>
              <a:rPr lang="en-US" sz="1200" i="1" u="none" kern="1200" dirty="0" smtClean="0">
                <a:solidFill>
                  <a:schemeClr val="tx1"/>
                </a:solidFill>
                <a:effectLst/>
                <a:latin typeface="+mn-lt"/>
                <a:ea typeface="+mn-ea"/>
                <a:cs typeface="+mn-cs"/>
              </a:rPr>
              <a:t> </a:t>
            </a:r>
            <a:r>
              <a:rPr lang="en-US" sz="1200" u="sng" kern="1200" dirty="0" smtClean="0">
                <a:solidFill>
                  <a:schemeClr val="tx1"/>
                </a:solidFill>
                <a:effectLst/>
                <a:latin typeface="+mn-lt"/>
                <a:ea typeface="+mn-ea"/>
                <a:cs typeface="+mn-cs"/>
              </a:rPr>
              <a:t>to </a:t>
            </a:r>
            <a:r>
              <a:rPr lang="en-US" sz="1200" kern="1200" dirty="0" smtClean="0">
                <a:solidFill>
                  <a:schemeClr val="tx1"/>
                </a:solidFill>
                <a:effectLst/>
                <a:latin typeface="+mn-lt"/>
                <a:ea typeface="+mn-ea"/>
                <a:cs typeface="+mn-cs"/>
              </a:rPr>
              <a:t>different people. It is emotional, ever-changing, and complex. Culture is human, vulnerable, and as moody as the people who define it.</a:t>
            </a:r>
            <a:endParaRPr lang="en-US" b="1" dirty="0" smtClean="0"/>
          </a:p>
          <a:p>
            <a:endParaRPr lang="en-US" dirty="0"/>
          </a:p>
        </p:txBody>
      </p:sp>
      <p:sp>
        <p:nvSpPr>
          <p:cNvPr id="4" name="Slide Number Placeholder 3"/>
          <p:cNvSpPr>
            <a:spLocks noGrp="1"/>
          </p:cNvSpPr>
          <p:nvPr>
            <p:ph type="sldNum" sz="quarter" idx="10"/>
          </p:nvPr>
        </p:nvSpPr>
        <p:spPr/>
        <p:txBody>
          <a:bodyPr/>
          <a:lstStyle/>
          <a:p>
            <a:fld id="{FC8C630A-1D01-47AA-8A2C-02DFC58234BF}" type="slidenum">
              <a:rPr lang="en-US" smtClean="0"/>
              <a:t>7</a:t>
            </a:fld>
            <a:endParaRPr lang="en-US"/>
          </a:p>
        </p:txBody>
      </p:sp>
    </p:spTree>
    <p:extLst>
      <p:ext uri="{BB962C8B-B14F-4D97-AF65-F5344CB8AC3E}">
        <p14:creationId xmlns:p14="http://schemas.microsoft.com/office/powerpoint/2010/main" val="24094727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smtClean="0">
                <a:solidFill>
                  <a:schemeClr val="tx1"/>
                </a:solidFill>
                <a:effectLst/>
                <a:latin typeface="+mn-lt"/>
                <a:ea typeface="+mn-ea"/>
                <a:cs typeface="+mn-cs"/>
              </a:rPr>
              <a:t>IT </a:t>
            </a:r>
            <a:r>
              <a:rPr lang="en-US" sz="1200" b="1" kern="1200" dirty="0" smtClean="0">
                <a:solidFill>
                  <a:schemeClr val="tx1"/>
                </a:solidFill>
                <a:effectLst/>
                <a:latin typeface="+mn-lt"/>
                <a:ea typeface="+mn-ea"/>
                <a:cs typeface="+mn-cs"/>
              </a:rPr>
              <a:t>transformation</a:t>
            </a:r>
            <a:r>
              <a:rPr lang="en-US" sz="1200" b="0" kern="1200" dirty="0" smtClean="0">
                <a:solidFill>
                  <a:schemeClr val="tx1"/>
                </a:solidFill>
                <a:effectLst/>
                <a:latin typeface="+mn-lt"/>
                <a:ea typeface="+mn-ea"/>
                <a:cs typeface="+mn-cs"/>
              </a:rPr>
              <a:t> is a complete overhaul of an organization's information </a:t>
            </a:r>
            <a:r>
              <a:rPr lang="en-US" sz="1200" b="1" kern="1200" dirty="0" smtClean="0">
                <a:solidFill>
                  <a:schemeClr val="tx1"/>
                </a:solidFill>
                <a:effectLst/>
                <a:latin typeface="+mn-lt"/>
                <a:ea typeface="+mn-ea"/>
                <a:cs typeface="+mn-cs"/>
              </a:rPr>
              <a:t>technology</a:t>
            </a:r>
            <a:r>
              <a:rPr lang="en-US" sz="1200" b="0" kern="1200" dirty="0" smtClean="0">
                <a:solidFill>
                  <a:schemeClr val="tx1"/>
                </a:solidFill>
                <a:effectLst/>
                <a:latin typeface="+mn-lt"/>
                <a:ea typeface="+mn-ea"/>
                <a:cs typeface="+mn-cs"/>
              </a:rPr>
              <a:t> (IT) systems. IT </a:t>
            </a:r>
            <a:r>
              <a:rPr lang="en-US" sz="1200" b="1" kern="1200" dirty="0" smtClean="0">
                <a:solidFill>
                  <a:schemeClr val="tx1"/>
                </a:solidFill>
                <a:effectLst/>
                <a:latin typeface="+mn-lt"/>
                <a:ea typeface="+mn-ea"/>
                <a:cs typeface="+mn-cs"/>
              </a:rPr>
              <a:t>transformation</a:t>
            </a:r>
            <a:r>
              <a:rPr lang="en-US" sz="1200" b="0" kern="1200" dirty="0" smtClean="0">
                <a:solidFill>
                  <a:schemeClr val="tx1"/>
                </a:solidFill>
                <a:effectLst/>
                <a:latin typeface="+mn-lt"/>
                <a:ea typeface="+mn-ea"/>
                <a:cs typeface="+mn-cs"/>
              </a:rPr>
              <a:t> can involve changes to network architecture, hardware, software and how data is stored and accessed.</a:t>
            </a:r>
          </a:p>
          <a:p>
            <a:r>
              <a:rPr lang="en-US" sz="1200" b="0" i="1" kern="1200" dirty="0" smtClean="0">
                <a:solidFill>
                  <a:schemeClr val="tx1"/>
                </a:solidFill>
                <a:effectLst/>
                <a:latin typeface="+mn-lt"/>
                <a:ea typeface="+mn-ea"/>
                <a:cs typeface="+mn-cs"/>
              </a:rPr>
              <a:t>Ethical behavior</a:t>
            </a:r>
            <a:r>
              <a:rPr lang="en-US" sz="1200" b="0" kern="1200" dirty="0" smtClean="0">
                <a:solidFill>
                  <a:schemeClr val="tx1"/>
                </a:solidFill>
                <a:effectLst/>
                <a:latin typeface="+mn-lt"/>
                <a:ea typeface="+mn-ea"/>
                <a:cs typeface="+mn-cs"/>
              </a:rPr>
              <a:t> tends to be good for business and involves demonstrating respect for key moral principles that include honesty, fairness, equality, dignity, diversity and individual rights.</a:t>
            </a:r>
          </a:p>
          <a:p>
            <a:r>
              <a:rPr lang="en-US" sz="1200" b="0" kern="1200" dirty="0" smtClean="0">
                <a:solidFill>
                  <a:schemeClr val="tx1"/>
                </a:solidFill>
                <a:effectLst/>
                <a:latin typeface="+mn-lt"/>
                <a:ea typeface="+mn-ea"/>
                <a:cs typeface="+mn-cs"/>
              </a:rPr>
              <a:t>Managing Diversity-</a:t>
            </a:r>
            <a:r>
              <a:rPr lang="en-US" dirty="0" smtClean="0"/>
              <a:t>Working with people from very different backgrounds can be stimulating and educational. When you're the manager of a diverse staff, the essential tools are keeping an open mind, being alert to any discomfort among employees, and developing sensitivity to cultural variations</a:t>
            </a:r>
          </a:p>
          <a:p>
            <a:r>
              <a:rPr lang="en-US" dirty="0" smtClean="0">
                <a:effectLst/>
              </a:rPr>
              <a:t>Important demographic trends will take place in the workforce over the next 10-15 years-The population and labor force will continue to diversify, as immigration continues to account for a sizable part of population growth</a:t>
            </a:r>
          </a:p>
          <a:p>
            <a:r>
              <a:rPr lang="en-US" dirty="0" smtClean="0">
                <a:effectLst/>
              </a:rPr>
              <a:t>Changed employee </a:t>
            </a:r>
            <a:r>
              <a:rPr lang="en-US" dirty="0" err="1" smtClean="0">
                <a:effectLst/>
              </a:rPr>
              <a:t>expectattions</a:t>
            </a:r>
            <a:r>
              <a:rPr lang="en-US" dirty="0" smtClean="0">
                <a:effectLst/>
              </a:rPr>
              <a:t>-</a:t>
            </a:r>
            <a:r>
              <a:rPr lang="en-US" sz="1200" kern="1200" dirty="0" smtClean="0">
                <a:solidFill>
                  <a:schemeClr val="tx1"/>
                </a:solidFill>
                <a:latin typeface="+mn-lt"/>
                <a:ea typeface="+mn-ea"/>
                <a:cs typeface="+mn-cs"/>
              </a:rPr>
              <a:t>Managers and supervisors often need additional training and resources to deal with changing workforce values. Interpersonal and behavioral skills, workshops and communication techniques seminars are increasingly offered to help translate changing workplace values into business practice.</a:t>
            </a:r>
          </a:p>
          <a:p>
            <a:r>
              <a:rPr lang="en-US" sz="1200" kern="1200" dirty="0" smtClean="0">
                <a:solidFill>
                  <a:schemeClr val="tx1"/>
                </a:solidFill>
                <a:latin typeface="+mn-lt"/>
                <a:ea typeface="+mn-ea"/>
                <a:cs typeface="+mn-cs"/>
              </a:rPr>
              <a:t>Globalization-</a:t>
            </a:r>
            <a:r>
              <a:rPr lang="en-US" sz="1200" b="0" kern="1200" dirty="0" smtClean="0">
                <a:solidFill>
                  <a:schemeClr val="tx1"/>
                </a:solidFill>
                <a:effectLst/>
                <a:latin typeface="+mn-lt"/>
                <a:ea typeface="+mn-ea"/>
                <a:cs typeface="+mn-cs"/>
              </a:rPr>
              <a:t>Globalization has many dimensions. The most general is the economic globalization. OB studies are now increasingly becoming complex due to the effect of globalization.</a:t>
            </a:r>
            <a:endParaRPr lang="en-US" dirty="0"/>
          </a:p>
        </p:txBody>
      </p:sp>
      <p:sp>
        <p:nvSpPr>
          <p:cNvPr id="4" name="Slide Number Placeholder 3"/>
          <p:cNvSpPr>
            <a:spLocks noGrp="1"/>
          </p:cNvSpPr>
          <p:nvPr>
            <p:ph type="sldNum" sz="quarter" idx="10"/>
          </p:nvPr>
        </p:nvSpPr>
        <p:spPr/>
        <p:txBody>
          <a:bodyPr/>
          <a:lstStyle/>
          <a:p>
            <a:fld id="{FC8C630A-1D01-47AA-8A2C-02DFC58234BF}" type="slidenum">
              <a:rPr lang="en-US" smtClean="0"/>
              <a:t>8</a:t>
            </a:fld>
            <a:endParaRPr lang="en-US"/>
          </a:p>
        </p:txBody>
      </p:sp>
    </p:spTree>
    <p:extLst>
      <p:ext uri="{BB962C8B-B14F-4D97-AF65-F5344CB8AC3E}">
        <p14:creationId xmlns:p14="http://schemas.microsoft.com/office/powerpoint/2010/main" val="29949138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We make a difference in each patient’s life by providing quality care. We treat all patients with</a:t>
            </a:r>
          </a:p>
          <a:p>
            <a:r>
              <a:rPr lang="en-US" sz="1200" b="0" i="0" u="none" strike="noStrike" kern="1200" baseline="0" dirty="0" smtClean="0">
                <a:solidFill>
                  <a:schemeClr val="tx1"/>
                </a:solidFill>
                <a:latin typeface="+mn-lt"/>
                <a:ea typeface="+mn-ea"/>
                <a:cs typeface="+mn-cs"/>
              </a:rPr>
              <a:t>warmth, respect and dignity, providing care that is both medically necessary and appropriate. We</a:t>
            </a:r>
          </a:p>
          <a:p>
            <a:r>
              <a:rPr lang="en-US" sz="1200" b="0" i="0" u="none" strike="noStrike" kern="1200" baseline="0" dirty="0" smtClean="0">
                <a:solidFill>
                  <a:schemeClr val="tx1"/>
                </a:solidFill>
                <a:latin typeface="+mn-lt"/>
                <a:ea typeface="+mn-ea"/>
                <a:cs typeface="+mn-cs"/>
              </a:rPr>
              <a:t>involve patients in treatment planning and decisions affecting their care whenever appropriate.</a:t>
            </a:r>
          </a:p>
          <a:p>
            <a:r>
              <a:rPr lang="en-US" sz="1200" b="0" i="0" u="none" strike="noStrike" kern="1200" baseline="0" dirty="0" err="1" smtClean="0">
                <a:solidFill>
                  <a:schemeClr val="tx1"/>
                </a:solidFill>
                <a:latin typeface="+mn-lt"/>
                <a:ea typeface="+mn-ea"/>
                <a:cs typeface="+mn-cs"/>
              </a:rPr>
              <a:t>Davita</a:t>
            </a:r>
            <a:r>
              <a:rPr lang="en-US" sz="1200" b="0" i="0" u="none" strike="noStrike" kern="1200" baseline="0" dirty="0" smtClean="0">
                <a:solidFill>
                  <a:schemeClr val="tx1"/>
                </a:solidFill>
                <a:latin typeface="+mn-lt"/>
                <a:ea typeface="+mn-ea"/>
                <a:cs typeface="+mn-cs"/>
              </a:rPr>
              <a:t> is committed to providing a workplace that is diverse and free from improper discrimination</a:t>
            </a:r>
          </a:p>
          <a:p>
            <a:r>
              <a:rPr lang="en-US" sz="1200" b="0" i="0" u="none" strike="noStrike" kern="1200" baseline="0" dirty="0" smtClean="0">
                <a:solidFill>
                  <a:schemeClr val="tx1"/>
                </a:solidFill>
                <a:latin typeface="+mn-lt"/>
                <a:ea typeface="+mn-ea"/>
                <a:cs typeface="+mn-cs"/>
              </a:rPr>
              <a:t>and harassment.  They hire and promote teammates based on their ability to demonstrate excellence</a:t>
            </a:r>
          </a:p>
          <a:p>
            <a:r>
              <a:rPr lang="en-US" sz="1200" b="0" i="0" u="none" strike="noStrike" kern="1200" baseline="0" dirty="0" smtClean="0">
                <a:solidFill>
                  <a:schemeClr val="tx1"/>
                </a:solidFill>
                <a:latin typeface="+mn-lt"/>
                <a:ea typeface="+mn-ea"/>
                <a:cs typeface="+mn-cs"/>
              </a:rPr>
              <a:t>in their work and dedication to meeting our patients’ needs</a:t>
            </a:r>
          </a:p>
          <a:p>
            <a:r>
              <a:rPr lang="en-US" dirty="0" smtClean="0"/>
              <a:t>Donating to kidney disease charities is a great way to show your support for people who have </a:t>
            </a:r>
            <a:r>
              <a:rPr lang="en-US" dirty="0" smtClean="0">
                <a:hlinkClick r:id="rId3" tooltip="chronic kidney disease (CKD)"/>
              </a:rPr>
              <a:t>chronic kidney disease (CKD)</a:t>
            </a:r>
            <a:r>
              <a:rPr lang="en-US" dirty="0" smtClean="0"/>
              <a:t>, are on </a:t>
            </a:r>
            <a:r>
              <a:rPr lang="en-US" dirty="0" smtClean="0">
                <a:hlinkClick r:id="rId4" tooltip="dialysis"/>
              </a:rPr>
              <a:t>dialysis</a:t>
            </a:r>
            <a:r>
              <a:rPr lang="en-US" dirty="0" smtClean="0"/>
              <a:t> or have had a </a:t>
            </a:r>
            <a:r>
              <a:rPr lang="en-US" dirty="0" smtClean="0">
                <a:hlinkClick r:id="rId5" tooltip="kidney transplant"/>
              </a:rPr>
              <a:t>kidney transplant</a:t>
            </a:r>
            <a:r>
              <a:rPr lang="en-US" dirty="0" smtClean="0"/>
              <a:t>. These charities exist to raise funds for education, research, prevention and screenings.</a:t>
            </a:r>
            <a:endParaRPr lang="en-US" dirty="0"/>
          </a:p>
        </p:txBody>
      </p:sp>
      <p:sp>
        <p:nvSpPr>
          <p:cNvPr id="4" name="Slide Number Placeholder 3"/>
          <p:cNvSpPr>
            <a:spLocks noGrp="1"/>
          </p:cNvSpPr>
          <p:nvPr>
            <p:ph type="sldNum" sz="quarter" idx="10"/>
          </p:nvPr>
        </p:nvSpPr>
        <p:spPr/>
        <p:txBody>
          <a:bodyPr/>
          <a:lstStyle/>
          <a:p>
            <a:fld id="{FC8C630A-1D01-47AA-8A2C-02DFC58234BF}" type="slidenum">
              <a:rPr lang="en-US" smtClean="0"/>
              <a:t>9</a:t>
            </a:fld>
            <a:endParaRPr lang="en-US"/>
          </a:p>
        </p:txBody>
      </p:sp>
    </p:spTree>
    <p:extLst>
      <p:ext uri="{BB962C8B-B14F-4D97-AF65-F5344CB8AC3E}">
        <p14:creationId xmlns:p14="http://schemas.microsoft.com/office/powerpoint/2010/main" val="3700532293"/>
      </p:ext>
    </p:extLst>
  </p:cSld>
  <p:clrMapOvr>
    <a:masterClrMapping/>
  </p:clrMapOvr>
</p:notes>
</file>

<file path=ppt/slideLayouts/_rels/slideLayout1.xml.rels><?xml version="1.0" encoding="UTF-8"?>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image3.png"/>
</Relationships>

</file>

<file path=ppt/slideLayouts/_rels/slideLayout10.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image3.png"/>
</Relationships>

</file>

<file path=ppt/slideLayouts/_rels/slideLayout4.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C265216-39F3-4E02-AD9F-9BBA08AC431D}" type="datetimeFigureOut">
              <a:rPr lang="en-US" smtClean="0"/>
              <a:t>1/11/2017</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88C86114-2DDE-41E4-A3D9-E22B213A83A8}" type="slidenum">
              <a:rPr lang="en-US" smtClean="0"/>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265216-39F3-4E02-AD9F-9BBA08AC431D}" type="datetimeFigureOut">
              <a:rPr lang="en-US" smtClean="0"/>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C86114-2DDE-41E4-A3D9-E22B213A83A8}"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265216-39F3-4E02-AD9F-9BBA08AC431D}" type="datetimeFigureOut">
              <a:rPr lang="en-US" smtClean="0"/>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C86114-2DDE-41E4-A3D9-E22B213A83A8}"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265216-39F3-4E02-AD9F-9BBA08AC431D}" type="datetimeFigureOut">
              <a:rPr lang="en-US" smtClean="0"/>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C86114-2DDE-41E4-A3D9-E22B213A83A8}" type="slidenum">
              <a:rPr lang="en-US" smtClean="0"/>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265216-39F3-4E02-AD9F-9BBA08AC431D}" type="datetimeFigureOut">
              <a:rPr lang="en-US" smtClean="0"/>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C86114-2DDE-41E4-A3D9-E22B213A83A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C265216-39F3-4E02-AD9F-9BBA08AC431D}" type="datetimeFigureOut">
              <a:rPr lang="en-US" smtClean="0"/>
              <a:t>1/11/2017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C86114-2DDE-41E4-A3D9-E22B213A83A8}"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C265216-39F3-4E02-AD9F-9BBA08AC431D}" type="datetimeFigureOut">
              <a:rPr lang="en-US" smtClean="0"/>
              <a:t>1/11/2017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C86114-2DDE-41E4-A3D9-E22B213A83A8}"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C265216-39F3-4E02-AD9F-9BBA08AC431D}" type="datetimeFigureOut">
              <a:rPr lang="en-US" smtClean="0"/>
              <a:t>1/11/2017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C86114-2DDE-41E4-A3D9-E22B213A83A8}"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265216-39F3-4E02-AD9F-9BBA08AC431D}" type="datetimeFigureOut">
              <a:rPr lang="en-US" smtClean="0"/>
              <a:t>1/11/2017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C86114-2DDE-41E4-A3D9-E22B213A83A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265216-39F3-4E02-AD9F-9BBA08AC431D}" type="datetimeFigureOut">
              <a:rPr lang="en-US" smtClean="0"/>
              <a:t>1/11/2017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C86114-2DDE-41E4-A3D9-E22B213A83A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265216-39F3-4E02-AD9F-9BBA08AC431D}" type="datetimeFigureOut">
              <a:rPr lang="en-US" smtClean="0"/>
              <a:t>1/11/2017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C86114-2DDE-41E4-A3D9-E22B213A83A8}" type="slidenum">
              <a:rPr lang="en-US" smtClean="0"/>
              <a:t>‹#›</a:t>
            </a:fld>
            <a:endParaRPr lang="en-US"/>
          </a:p>
        </p:txBody>
      </p:sp>
    </p:spTree>
  </p:cSld>
  <p:clrMapOvr>
    <a:masterClrMapping/>
  </p:clrMapOvr>
</p:sldLayout>
</file>

<file path=ppt/slideMasters/_rels/slideMaster1.xml.rels><?xml version="1.0" encoding="UTF-8"?>

<Relationships xmlns="http://schemas.openxmlformats.org/package/2006/relationships">
  <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C265216-39F3-4E02-AD9F-9BBA08AC431D}" type="datetimeFigureOut">
              <a:rPr lang="en-US" smtClean="0"/>
              <a:t>1/11/2017</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88C86114-2DDE-41E4-A3D9-E22B213A83A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
  <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11.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hyperlink" TargetMode="External" Target="https://www.davita.com/kidney-disease/overview/living-with-ckd/5-ways-to-donate-to-kidney-disease-charities/e/7699"/>
</Relationships>

</file>

<file path=ppt/slides/_rels/slide2.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3.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xml"/>
  <Relationship Id="rId3" Type="http://schemas.openxmlformats.org/officeDocument/2006/relationships/image" Target="../media/image4.png"/>
</Relationships>

</file>

<file path=ppt/slides/_rels/slide4.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2.xml"/>
  <Relationship Id="rId3" Type="http://schemas.openxmlformats.org/officeDocument/2006/relationships/image" Target="../media/image5.png"/>
</Relationships>

</file>

<file path=ppt/slides/_rels/slide5.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3.xml"/>
  <Relationship Id="rId3" Type="http://schemas.openxmlformats.org/officeDocument/2006/relationships/image" Target="../media/image6.png"/>
  <Relationship Id="rId4" Type="http://schemas.openxmlformats.org/officeDocument/2006/relationships/image" Target="../media/image7.png"/>
  <Relationship Id="rId5" Type="http://schemas.openxmlformats.org/officeDocument/2006/relationships/image" Target="../media/image8.png"/>
</Relationships>

</file>

<file path=ppt/slides/_rels/slide6.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4.xml"/>
  <Relationship Id="rId3" Type="http://schemas.openxmlformats.org/officeDocument/2006/relationships/image" Target="../media/image9.png"/>
  <Relationship Id="rId4" Type="http://schemas.openxmlformats.org/officeDocument/2006/relationships/image" Target="../media/image10.png"/>
</Relationships>

</file>

<file path=ppt/slides/_rels/slide7.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5.xml"/>
</Relationships>

</file>

<file path=ppt/slides/_rels/slide8.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6.xml"/>
  <Relationship Id="rId3" Type="http://schemas.openxmlformats.org/officeDocument/2006/relationships/image" Target="../media/image11.jpeg"/>
</Relationships>

</file>

<file path=ppt/slides/_rels/slide9.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7.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Future of Organizational Behavior</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0865143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r>
              <a:rPr lang="en-US" dirty="0" smtClean="0"/>
              <a:t>Conclusion</a:t>
            </a:r>
            <a:endParaRPr lang="en-US" dirty="0"/>
          </a:p>
        </p:txBody>
      </p:sp>
    </p:spTree>
    <p:extLst>
      <p:ext uri="{BB962C8B-B14F-4D97-AF65-F5344CB8AC3E}">
        <p14:creationId xmlns:p14="http://schemas.microsoft.com/office/powerpoint/2010/main" val="5445335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hlinkClick r:id="rId2"/>
              </a:rPr>
              <a:t>https://</a:t>
            </a:r>
            <a:r>
              <a:rPr lang="en-US" dirty="0" smtClean="0">
                <a:hlinkClick r:id="rId2"/>
              </a:rPr>
              <a:t>www.davita.com/kidney-disease/overview/living-with-ckd/5-ways-to-donate-to-kidney-disease-charities/e/7699</a:t>
            </a:r>
            <a:endParaRPr lang="en-US" dirty="0" smtClean="0"/>
          </a:p>
          <a:p>
            <a:r>
              <a:rPr lang="en-US" dirty="0" err="1"/>
              <a:t>Borkowski</a:t>
            </a:r>
            <a:r>
              <a:rPr lang="en-US" dirty="0"/>
              <a:t>, N. (2016). </a:t>
            </a:r>
            <a:r>
              <a:rPr lang="en-US" i="1" dirty="0"/>
              <a:t>Organizational behavior, theory, and design in health care</a:t>
            </a:r>
            <a:r>
              <a:rPr lang="en-US" dirty="0"/>
              <a:t>.</a:t>
            </a:r>
            <a:endParaRPr lang="sw-KE" dirty="0"/>
          </a:p>
          <a:p>
            <a:endParaRPr lang="en-US" dirty="0"/>
          </a:p>
        </p:txBody>
      </p:sp>
      <p:sp>
        <p:nvSpPr>
          <p:cNvPr id="3" name="Title 2"/>
          <p:cNvSpPr>
            <a:spLocks noGrp="1"/>
          </p:cNvSpPr>
          <p:nvPr>
            <p:ph type="title"/>
          </p:nvPr>
        </p:nvSpPr>
        <p:spPr/>
        <p:txBody>
          <a:bodyPr/>
          <a:lstStyle/>
          <a:p>
            <a:r>
              <a:rPr lang="en-US" dirty="0" smtClean="0"/>
              <a:t>References</a:t>
            </a:r>
            <a:endParaRPr lang="en-US" dirty="0"/>
          </a:p>
        </p:txBody>
      </p:sp>
    </p:spTree>
    <p:extLst>
      <p:ext uri="{BB962C8B-B14F-4D97-AF65-F5344CB8AC3E}">
        <p14:creationId xmlns:p14="http://schemas.microsoft.com/office/powerpoint/2010/main" val="1305229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1800" dirty="0" smtClean="0"/>
              <a:t>Continuing Education</a:t>
            </a:r>
          </a:p>
          <a:p>
            <a:endParaRPr lang="en-US" sz="1800" dirty="0" smtClean="0"/>
          </a:p>
          <a:p>
            <a:r>
              <a:rPr lang="en-US" sz="1800" dirty="0" smtClean="0"/>
              <a:t>How DaVita provides support to its </a:t>
            </a:r>
            <a:r>
              <a:rPr lang="en-US" sz="1800" dirty="0"/>
              <a:t>employees for continuing education</a:t>
            </a:r>
            <a:r>
              <a:rPr lang="en-US" sz="1800" dirty="0" smtClean="0"/>
              <a:t>.</a:t>
            </a:r>
          </a:p>
          <a:p>
            <a:pPr marL="0" indent="0">
              <a:buNone/>
            </a:pPr>
            <a:endParaRPr lang="en-US" sz="1800" dirty="0" smtClean="0"/>
          </a:p>
          <a:p>
            <a:r>
              <a:rPr lang="en-US" sz="1800" dirty="0" smtClean="0"/>
              <a:t>What is  </a:t>
            </a:r>
            <a:r>
              <a:rPr lang="en-US" sz="1800" dirty="0"/>
              <a:t>the future of organizational </a:t>
            </a:r>
            <a:r>
              <a:rPr lang="en-US" sz="1800" dirty="0" smtClean="0"/>
              <a:t>behavior</a:t>
            </a:r>
          </a:p>
          <a:p>
            <a:endParaRPr lang="en-US" sz="1800" dirty="0"/>
          </a:p>
          <a:p>
            <a:r>
              <a:rPr lang="en-US" sz="1800" dirty="0" smtClean="0"/>
              <a:t>Organizational Behavior Challenges</a:t>
            </a:r>
            <a:endParaRPr lang="en-US" sz="1800" dirty="0" smtClean="0"/>
          </a:p>
          <a:p>
            <a:pPr marL="0" indent="0">
              <a:buNone/>
            </a:pPr>
            <a:endParaRPr lang="en-US" sz="1800" dirty="0" smtClean="0"/>
          </a:p>
          <a:p>
            <a:r>
              <a:rPr lang="en-US" sz="1800" dirty="0" smtClean="0"/>
              <a:t>What does the</a:t>
            </a:r>
            <a:r>
              <a:rPr lang="en-US" sz="1800" dirty="0" smtClean="0"/>
              <a:t> </a:t>
            </a:r>
            <a:r>
              <a:rPr lang="en-US" sz="1800" dirty="0" smtClean="0"/>
              <a:t>Future </a:t>
            </a:r>
            <a:r>
              <a:rPr lang="en-US" sz="1800" dirty="0" smtClean="0"/>
              <a:t>hold for DaVita </a:t>
            </a:r>
          </a:p>
          <a:p>
            <a:endParaRPr lang="en-US" sz="1800" dirty="0"/>
          </a:p>
          <a:p>
            <a:r>
              <a:rPr lang="en-US" sz="1800" dirty="0" smtClean="0"/>
              <a:t>Conclusion</a:t>
            </a:r>
          </a:p>
          <a:p>
            <a:endParaRPr lang="en-US" sz="1900" dirty="0" smtClean="0"/>
          </a:p>
          <a:p>
            <a:pPr marL="0" indent="0">
              <a:buNone/>
            </a:pPr>
            <a:endParaRPr lang="en-US" sz="1900" dirty="0"/>
          </a:p>
          <a:p>
            <a:endParaRPr lang="en-US" sz="1900" dirty="0" smtClean="0"/>
          </a:p>
          <a:p>
            <a:endParaRPr lang="en-US" dirty="0"/>
          </a:p>
        </p:txBody>
      </p:sp>
      <p:sp>
        <p:nvSpPr>
          <p:cNvPr id="3" name="Title 2"/>
          <p:cNvSpPr>
            <a:spLocks noGrp="1"/>
          </p:cNvSpPr>
          <p:nvPr>
            <p:ph type="title"/>
          </p:nvPr>
        </p:nvSpPr>
        <p:spPr/>
        <p:txBody>
          <a:bodyPr/>
          <a:lstStyle/>
          <a:p>
            <a:r>
              <a:rPr lang="en-US" dirty="0" smtClean="0"/>
              <a:t>Introduction </a:t>
            </a:r>
            <a:endParaRPr lang="en-US" dirty="0"/>
          </a:p>
        </p:txBody>
      </p:sp>
    </p:spTree>
    <p:extLst>
      <p:ext uri="{BB962C8B-B14F-4D97-AF65-F5344CB8AC3E}">
        <p14:creationId xmlns:p14="http://schemas.microsoft.com/office/powerpoint/2010/main" val="2163419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Organizational behavior (OB) is the study of factors that affect how individuals and groups act in organizations manage their environment. </a:t>
            </a:r>
            <a:endParaRPr lang="en-US" dirty="0"/>
          </a:p>
        </p:txBody>
      </p:sp>
      <p:sp>
        <p:nvSpPr>
          <p:cNvPr id="3" name="Title 2"/>
          <p:cNvSpPr>
            <a:spLocks noGrp="1"/>
          </p:cNvSpPr>
          <p:nvPr>
            <p:ph type="title"/>
          </p:nvPr>
        </p:nvSpPr>
        <p:spPr/>
        <p:txBody>
          <a:bodyPr/>
          <a:lstStyle/>
          <a:p>
            <a:r>
              <a:rPr lang="en-US" sz="3600" dirty="0" smtClean="0"/>
              <a:t>What is Organizational Behavior</a:t>
            </a:r>
            <a:endParaRPr lang="en-US" sz="3600"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3657600"/>
            <a:ext cx="3429000" cy="2124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13324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Secure your Future</a:t>
            </a:r>
          </a:p>
          <a:p>
            <a:endParaRPr lang="en-US" dirty="0"/>
          </a:p>
          <a:p>
            <a:r>
              <a:rPr lang="en-US" dirty="0" smtClean="0"/>
              <a:t>Gain a Competitive Edge</a:t>
            </a:r>
          </a:p>
          <a:p>
            <a:endParaRPr lang="en-US" dirty="0"/>
          </a:p>
          <a:p>
            <a:r>
              <a:rPr lang="en-US" dirty="0"/>
              <a:t>Become More </a:t>
            </a:r>
            <a:r>
              <a:rPr lang="en-US" dirty="0" smtClean="0"/>
              <a:t>Marketable</a:t>
            </a:r>
          </a:p>
          <a:p>
            <a:pPr marL="0" indent="0">
              <a:buNone/>
            </a:pPr>
            <a:endParaRPr lang="en-US" dirty="0"/>
          </a:p>
          <a:p>
            <a:r>
              <a:rPr lang="en-US" dirty="0" smtClean="0"/>
              <a:t>Economic Stability</a:t>
            </a:r>
          </a:p>
          <a:p>
            <a:endParaRPr lang="en-US" dirty="0"/>
          </a:p>
          <a:p>
            <a:r>
              <a:rPr lang="en-US" dirty="0" smtClean="0"/>
              <a:t>Advance your Career</a:t>
            </a:r>
          </a:p>
          <a:p>
            <a:pPr marL="0" indent="0">
              <a:buNone/>
            </a:pPr>
            <a:endParaRPr lang="en-US" dirty="0"/>
          </a:p>
          <a:p>
            <a:pPr marL="0" indent="0">
              <a:buNone/>
            </a:pPr>
            <a:r>
              <a:rPr lang="en-US" dirty="0" smtClean="0"/>
              <a:t> </a:t>
            </a:r>
          </a:p>
          <a:p>
            <a:endParaRPr lang="en-US" dirty="0"/>
          </a:p>
        </p:txBody>
      </p:sp>
      <p:sp>
        <p:nvSpPr>
          <p:cNvPr id="3" name="Title 2"/>
          <p:cNvSpPr>
            <a:spLocks noGrp="1"/>
          </p:cNvSpPr>
          <p:nvPr>
            <p:ph type="title"/>
          </p:nvPr>
        </p:nvSpPr>
        <p:spPr/>
        <p:txBody>
          <a:bodyPr/>
          <a:lstStyle/>
          <a:p>
            <a:r>
              <a:rPr lang="en-US" sz="3600" dirty="0" smtClean="0"/>
              <a:t>The Importance of Continuing Education</a:t>
            </a:r>
            <a:endParaRPr lang="en-US" sz="3600"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55343" y="2743200"/>
            <a:ext cx="3450431" cy="2057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075179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Scholarship Programs</a:t>
            </a:r>
          </a:p>
          <a:p>
            <a:pPr marL="0" indent="0">
              <a:buNone/>
            </a:pPr>
            <a:endParaRPr lang="en-US" dirty="0" smtClean="0"/>
          </a:p>
          <a:p>
            <a:r>
              <a:rPr lang="en-US" dirty="0" smtClean="0"/>
              <a:t>Tuition Reimbursement</a:t>
            </a:r>
          </a:p>
          <a:p>
            <a:endParaRPr lang="en-US" dirty="0"/>
          </a:p>
          <a:p>
            <a:r>
              <a:rPr lang="en-US" dirty="0" smtClean="0"/>
              <a:t>DaVita Children's Foundation</a:t>
            </a:r>
          </a:p>
          <a:p>
            <a:endParaRPr lang="en-US" dirty="0"/>
          </a:p>
          <a:p>
            <a:r>
              <a:rPr lang="en-US" dirty="0" smtClean="0"/>
              <a:t>Training Programs</a:t>
            </a:r>
          </a:p>
          <a:p>
            <a:endParaRPr lang="en-US" dirty="0"/>
          </a:p>
        </p:txBody>
      </p:sp>
      <p:sp>
        <p:nvSpPr>
          <p:cNvPr id="3" name="Title 2"/>
          <p:cNvSpPr>
            <a:spLocks noGrp="1"/>
          </p:cNvSpPr>
          <p:nvPr>
            <p:ph type="title"/>
          </p:nvPr>
        </p:nvSpPr>
        <p:spPr/>
        <p:txBody>
          <a:bodyPr/>
          <a:lstStyle/>
          <a:p>
            <a:r>
              <a:rPr lang="en-US" sz="4400" dirty="0" smtClean="0"/>
              <a:t>DaVita Continued Education Programs</a:t>
            </a:r>
            <a:endParaRPr lang="en-US" sz="44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8800" y="2057400"/>
            <a:ext cx="1905000" cy="1266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05600" y="3581400"/>
            <a:ext cx="1947863" cy="14590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0" y="4648200"/>
            <a:ext cx="2466975" cy="1847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414560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Provides Leadership Skills</a:t>
            </a:r>
          </a:p>
          <a:p>
            <a:r>
              <a:rPr lang="en-US" dirty="0" smtClean="0"/>
              <a:t>Team Building</a:t>
            </a:r>
          </a:p>
          <a:p>
            <a:r>
              <a:rPr lang="en-US" dirty="0" smtClean="0"/>
              <a:t>Improve Interpersonal skills</a:t>
            </a:r>
          </a:p>
          <a:p>
            <a:r>
              <a:rPr lang="en-US" dirty="0" smtClean="0"/>
              <a:t>Communication</a:t>
            </a:r>
            <a:endParaRPr lang="en-US" dirty="0"/>
          </a:p>
        </p:txBody>
      </p:sp>
      <p:sp>
        <p:nvSpPr>
          <p:cNvPr id="3" name="Title 2"/>
          <p:cNvSpPr>
            <a:spLocks noGrp="1"/>
          </p:cNvSpPr>
          <p:nvPr>
            <p:ph type="title"/>
          </p:nvPr>
        </p:nvSpPr>
        <p:spPr/>
        <p:txBody>
          <a:bodyPr/>
          <a:lstStyle/>
          <a:p>
            <a:r>
              <a:rPr lang="en-US" dirty="0" smtClean="0"/>
              <a:t>DaVita Academy </a:t>
            </a:r>
            <a:endParaRPr lang="en-US" dirty="0"/>
          </a:p>
        </p:txBody>
      </p:sp>
      <p:pic>
        <p:nvPicPr>
          <p:cNvPr id="4"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4419600"/>
            <a:ext cx="3200400" cy="1428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86400" y="2362200"/>
            <a:ext cx="2543175" cy="160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64186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000" dirty="0" smtClean="0"/>
              <a:t>Manage Conflict</a:t>
            </a:r>
          </a:p>
          <a:p>
            <a:pPr marL="0" indent="0">
              <a:buNone/>
            </a:pPr>
            <a:endParaRPr lang="en-US" sz="2000" dirty="0" smtClean="0"/>
          </a:p>
          <a:p>
            <a:r>
              <a:rPr lang="en-US" sz="2000" dirty="0" smtClean="0"/>
              <a:t>Employee Engagement</a:t>
            </a:r>
          </a:p>
          <a:p>
            <a:endParaRPr lang="en-US" sz="2000" dirty="0"/>
          </a:p>
          <a:p>
            <a:r>
              <a:rPr lang="en-US" sz="2000" dirty="0" smtClean="0"/>
              <a:t>Be Able to Manage Stress</a:t>
            </a:r>
          </a:p>
          <a:p>
            <a:endParaRPr lang="en-US" sz="2000" dirty="0" smtClean="0"/>
          </a:p>
          <a:p>
            <a:r>
              <a:rPr lang="en-US" sz="2000" dirty="0" smtClean="0"/>
              <a:t>Culture &amp; Strategy</a:t>
            </a:r>
            <a:endParaRPr lang="en-US" sz="2000" dirty="0"/>
          </a:p>
        </p:txBody>
      </p:sp>
      <p:sp>
        <p:nvSpPr>
          <p:cNvPr id="3" name="Title 2"/>
          <p:cNvSpPr>
            <a:spLocks noGrp="1"/>
          </p:cNvSpPr>
          <p:nvPr>
            <p:ph type="title"/>
          </p:nvPr>
        </p:nvSpPr>
        <p:spPr/>
        <p:txBody>
          <a:bodyPr/>
          <a:lstStyle/>
          <a:p>
            <a:r>
              <a:rPr lang="en-US" sz="4800" dirty="0"/>
              <a:t>What is  the future of organizational behavior</a:t>
            </a:r>
            <a:r>
              <a:rPr lang="en-US" dirty="0"/>
              <a:t/>
            </a:r>
            <a:br>
              <a:rPr lang="en-US" dirty="0"/>
            </a:br>
            <a:endParaRPr lang="en-US" dirty="0"/>
          </a:p>
        </p:txBody>
      </p:sp>
    </p:spTree>
    <p:extLst>
      <p:ext uri="{BB962C8B-B14F-4D97-AF65-F5344CB8AC3E}">
        <p14:creationId xmlns:p14="http://schemas.microsoft.com/office/powerpoint/2010/main" val="7758282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r>
              <a:rPr lang="en-US" sz="3200" dirty="0" smtClean="0"/>
              <a:t>Organizational Behavior  Challenges </a:t>
            </a:r>
            <a:endParaRPr lang="en-US" sz="3200" dirty="0"/>
          </a:p>
        </p:txBody>
      </p:sp>
      <p:pic>
        <p:nvPicPr>
          <p:cNvPr id="1027" name="Picture 3" descr="C:\Users\vergonzalez\Pictures\OB.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2229029"/>
            <a:ext cx="7848600" cy="39331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82924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Continue to provide Quality Patient Care</a:t>
            </a:r>
          </a:p>
          <a:p>
            <a:r>
              <a:rPr lang="en-US" dirty="0" smtClean="0"/>
              <a:t> Qualified Providers</a:t>
            </a:r>
          </a:p>
          <a:p>
            <a:r>
              <a:rPr lang="en-US" dirty="0" smtClean="0"/>
              <a:t> Provide Equal </a:t>
            </a:r>
            <a:r>
              <a:rPr lang="en-US" dirty="0"/>
              <a:t>Opportunity </a:t>
            </a:r>
            <a:r>
              <a:rPr lang="en-US" dirty="0" smtClean="0"/>
              <a:t>Employment</a:t>
            </a:r>
          </a:p>
          <a:p>
            <a:r>
              <a:rPr lang="en-US" dirty="0" smtClean="0"/>
              <a:t>Continue to Donate to Kidney Disease</a:t>
            </a:r>
          </a:p>
        </p:txBody>
      </p:sp>
      <p:sp>
        <p:nvSpPr>
          <p:cNvPr id="3" name="Title 2"/>
          <p:cNvSpPr>
            <a:spLocks noGrp="1"/>
          </p:cNvSpPr>
          <p:nvPr>
            <p:ph type="title"/>
          </p:nvPr>
        </p:nvSpPr>
        <p:spPr/>
        <p:txBody>
          <a:bodyPr/>
          <a:lstStyle/>
          <a:p>
            <a:r>
              <a:rPr lang="en-US" dirty="0" smtClean="0"/>
              <a:t>DaVita's Future</a:t>
            </a:r>
            <a:endParaRPr lang="en-US" dirty="0"/>
          </a:p>
        </p:txBody>
      </p:sp>
    </p:spTree>
    <p:extLst>
      <p:ext uri="{BB962C8B-B14F-4D97-AF65-F5344CB8AC3E}">
        <p14:creationId xmlns:p14="http://schemas.microsoft.com/office/powerpoint/2010/main" val="3475303762"/>
      </p:ext>
    </p:extLst>
  </p:cSld>
  <p:clrMapOvr>
    <a:masterClrMapping/>
  </p:clrMapOvr>
</p:sld>
</file>

<file path=ppt/theme/_rels/theme1.xml.rels><?xml version="1.0" encoding="UTF-8"?>

<Relationships xmlns="http://schemas.openxmlformats.org/package/2006/relationships">
  <Relationship Id="rId1" Type="http://schemas.openxmlformats.org/officeDocument/2006/relationships/image" Target="../media/image1.jpeg"/>
  <Relationship Id="rId2" Type="http://schemas.openxmlformats.org/officeDocument/2006/relationships/image" Target="../media/image2.jpeg"/>
</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1379</Words>
  <Application/>
  <PresentationFormat>On-screen Show (4:3)</PresentationFormat>
  <Paragraphs>107</Paragraphs>
  <Slides>11</Slides>
  <Notes>7</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Hardcover</vt:lpstr>
      <vt:lpstr>Future of Organizational Behavior</vt:lpstr>
      <vt:lpstr>Introduction </vt:lpstr>
      <vt:lpstr>What is Organizational Behavior</vt:lpstr>
      <vt:lpstr>The Importance of Continuing Education</vt:lpstr>
      <vt:lpstr>DaVita Continued Education Programs</vt:lpstr>
      <vt:lpstr>DaVita Academy </vt:lpstr>
      <vt:lpstr>What is  the future of organizational behavior </vt:lpstr>
      <vt:lpstr>Organizational Behavior  Challenges </vt:lpstr>
      <vt:lpstr>DaVita's Future</vt:lpstr>
      <vt:lpstr>Conclusion</vt:lpstr>
      <vt:lpstr>References</vt:lpstr>
    </vt:vector>
  </TitlesOfParts>
  <Company/>
  <LinksUpToDate>false</LinksUpToDate>
  <SharedDoc>false</SharedDoc>
  <HyperlinksChanged>false</HyperlinksChanged>
  <AppVersion>14.0000</AppVersion>
  <Manager/>
</Properties>
</file>

<file path=docProps/core.xml><?xml version="1.0" encoding="utf-8"?>
<coreProperties xmlns="http://schemas.openxmlformats.org/package/2006/metadata/core-properties" xmlns:cp="http://schemas.openxmlformats.org/package/2006/metadata/core-properties" xmlns:dc="http://purl.org/dc/elements/1.1/" xmlns:dcterms="http://purl.org/dc/terms/" xmlns:xsi="http://www.w3.org/2001/XMLSchema-instance">
  <revision>0</revision>
</coreProperties>
</file>