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8" r:id="rId2"/>
    <p:sldId id="329" r:id="rId3"/>
    <p:sldId id="339" r:id="rId4"/>
    <p:sldId id="330" r:id="rId5"/>
    <p:sldId id="331" r:id="rId6"/>
    <p:sldId id="332" r:id="rId7"/>
    <p:sldId id="333" r:id="rId8"/>
    <p:sldId id="334" r:id="rId9"/>
    <p:sldId id="335" r:id="rId10"/>
    <p:sldId id="336" r:id="rId11"/>
    <p:sldId id="337" r:id="rId12"/>
    <p:sldId id="338" r:id="rId13"/>
    <p:sldId id="340"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14" autoAdjust="0"/>
    <p:restoredTop sz="94629" autoAdjust="0"/>
  </p:normalViewPr>
  <p:slideViewPr>
    <p:cSldViewPr showGuides="1">
      <p:cViewPr varScale="1">
        <p:scale>
          <a:sx n="69" d="100"/>
          <a:sy n="69" d="100"/>
        </p:scale>
        <p:origin x="-780" y="-10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pPr/>
              <a:t>8/16/2018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pPr/>
              <a:t>‹#›</a:t>
            </a:fld>
            <a:endParaRPr lang="en-US"/>
          </a:p>
        </p:txBody>
      </p:sp>
    </p:spTree>
    <p:extLst>
      <p:ext uri="{BB962C8B-B14F-4D97-AF65-F5344CB8AC3E}">
        <p14:creationId xmlns:p14="http://schemas.microsoft.com/office/powerpoint/2010/main" xmlns=""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pPr/>
              <a:t>8/16/2018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pPr/>
              <a:t>‹#›</a:t>
            </a:fld>
            <a:endParaRPr lang="en-US"/>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company have experienced decrease in its cash balances because of several reasons. </a:t>
            </a:r>
          </a:p>
          <a:p>
            <a:r>
              <a:rPr lang="en-US" dirty="0" smtClean="0"/>
              <a:t>First</a:t>
            </a:r>
            <a:r>
              <a:rPr lang="en-US" baseline="0" dirty="0" smtClean="0"/>
              <a:t> the company had a decrease in sale which led to reduction if the revenue they generated. </a:t>
            </a:r>
          </a:p>
          <a:p>
            <a:r>
              <a:rPr lang="en-US" baseline="0" dirty="0" smtClean="0"/>
              <a:t>Secondly the firm used most of its cash to meet its expansionary desires with the intention of satisfying the needs of most of her customers</a:t>
            </a:r>
          </a:p>
          <a:p>
            <a:r>
              <a:rPr lang="en-US" baseline="0" dirty="0" smtClean="0"/>
              <a:t>The decrease in cash might also be as a result of increased product promotion in order to keep up with the ever increasing competition in the market.</a:t>
            </a:r>
          </a:p>
          <a:p>
            <a:r>
              <a:rPr lang="en-US" baseline="0" dirty="0" smtClean="0"/>
              <a:t>With all the adjustment in the market the firm have to spend more cash to attract her customers and pay the employees n order to remain competitive in the technology market.</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a:t>
            </a:fld>
            <a:endParaRPr lang="en-US"/>
          </a:p>
        </p:txBody>
      </p:sp>
    </p:spTree>
    <p:extLst>
      <p:ext uri="{BB962C8B-B14F-4D97-AF65-F5344CB8AC3E}">
        <p14:creationId xmlns:p14="http://schemas.microsoft.com/office/powerpoint/2010/main" xmlns="" val="292442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Cash and cash equivalents</a:t>
            </a:r>
            <a:r>
              <a:rPr lang="en-US" baseline="0" dirty="0" smtClean="0"/>
              <a:t> are items that can easily be converted into money and be used in transacting activities within the firm. There are several reasons that can cause the increase of cash and cash equivalent to a firm. For the case of the apple company, the increase can be attributed to the sale of bonds were previously bought. The sale of bonds brought good amount of money to the company. Secondly, the firm also have competitive advantage over other firms  in the market thus generating more cash from its transactions. Other cash were also generated through the shareholders with the aim of expanding the business to reach more customers.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4</a:t>
            </a:fld>
            <a:endParaRPr lang="en-US"/>
          </a:p>
        </p:txBody>
      </p:sp>
    </p:spTree>
    <p:extLst>
      <p:ext uri="{BB962C8B-B14F-4D97-AF65-F5344CB8AC3E}">
        <p14:creationId xmlns:p14="http://schemas.microsoft.com/office/powerpoint/2010/main" xmlns="" val="57325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allowance for doubtful accounts help the firm to determine its exact amount receivable.</a:t>
            </a:r>
            <a:r>
              <a:rPr lang="en-US" baseline="0" dirty="0" smtClean="0"/>
              <a:t> The firm need to strengthen its policies so as to reduce the allowances for doubtful accounts. Close monitoring of the customers will ensure that collection of debt is maximized for the benefit of the company</a:t>
            </a:r>
          </a:p>
          <a:p>
            <a:r>
              <a:rPr lang="en-US" baseline="0" dirty="0" smtClean="0"/>
              <a:t>The increase in the allowances for doubtful accounts affects the cash flow and the liquidity of the firm by shrinking the cash and cash equivalents of the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7</a:t>
            </a:fld>
            <a:endParaRPr lang="en-US"/>
          </a:p>
        </p:txBody>
      </p:sp>
    </p:spTree>
    <p:extLst>
      <p:ext uri="{BB962C8B-B14F-4D97-AF65-F5344CB8AC3E}">
        <p14:creationId xmlns:p14="http://schemas.microsoft.com/office/powerpoint/2010/main" xmlns="" val="153028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inventories of the apple company has been</a:t>
            </a:r>
            <a:r>
              <a:rPr lang="en-US" baseline="0" dirty="0" smtClean="0"/>
              <a:t> in a decreasing trend for the past two years as shown above. The reason for the decrease of the inventories is because the firm has lowered the amount of goods it is buying because of the decrease in sales. The second reason for the decrease is because of the decrease in the work in progress and the finished products. The decrease of the inventory might not signal a positive trend to the firm but a general decrease in the operations of the firm. The company need to invest more in its operations so that it can outwit her customers in the market.</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8</a:t>
            </a:fld>
            <a:endParaRPr lang="en-US"/>
          </a:p>
        </p:txBody>
      </p:sp>
    </p:spTree>
    <p:extLst>
      <p:ext uri="{BB962C8B-B14F-4D97-AF65-F5344CB8AC3E}">
        <p14:creationId xmlns:p14="http://schemas.microsoft.com/office/powerpoint/2010/main" xmlns="" val="314409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a:t>
            </a:r>
            <a:r>
              <a:rPr lang="en-US" baseline="0" dirty="0" smtClean="0"/>
              <a:t> reporting ensures that the firm benefit from the inventory it has and the ones bought. A disciplinary action is often taken on an employee who has violated the process with an intention to steal from the company.</a:t>
            </a:r>
          </a:p>
          <a:p>
            <a:r>
              <a:rPr lang="en-US" baseline="0" dirty="0" smtClean="0"/>
              <a:t>When the document are recorded the details of the sender and the receiver are indicated for verification in case need arises.</a:t>
            </a:r>
          </a:p>
          <a:p>
            <a:r>
              <a:rPr lang="en-US" baseline="0" dirty="0" smtClean="0"/>
              <a:t>There are four reason for internal control structure. The first is to protect the inventory against misuse and theft. The second is to ensure that all the stakeholder within the firm comply with the laws and regulations of business.  The third is to determine the ability of each worker and the last is to have the records for financial purposes</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9</a:t>
            </a:fld>
            <a:endParaRPr lang="en-US"/>
          </a:p>
        </p:txBody>
      </p:sp>
    </p:spTree>
    <p:extLst>
      <p:ext uri="{BB962C8B-B14F-4D97-AF65-F5344CB8AC3E}">
        <p14:creationId xmlns:p14="http://schemas.microsoft.com/office/powerpoint/2010/main" xmlns="" val="225887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turnover</a:t>
            </a:r>
            <a:r>
              <a:rPr lang="en-US" baseline="0" dirty="0" smtClean="0"/>
              <a:t> is calculated by getting net sales for the period then divided by the average accounts receivables</a:t>
            </a:r>
          </a:p>
          <a:p>
            <a:r>
              <a:rPr lang="en-US" baseline="0" dirty="0" smtClean="0"/>
              <a:t>Average accounts receivable is the opening balance plus the closing balance divided by two</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10</a:t>
            </a:fld>
            <a:endParaRPr lang="en-US"/>
          </a:p>
        </p:txBody>
      </p:sp>
    </p:spTree>
    <p:extLst>
      <p:ext uri="{BB962C8B-B14F-4D97-AF65-F5344CB8AC3E}">
        <p14:creationId xmlns:p14="http://schemas.microsoft.com/office/powerpoint/2010/main" xmlns="" val="358246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Days outstanding is gotten by dividing the accounts</a:t>
            </a:r>
            <a:r>
              <a:rPr lang="en-US" baseline="0" dirty="0" smtClean="0"/>
              <a:t> receivable by sales per day. </a:t>
            </a:r>
          </a:p>
          <a:p>
            <a:r>
              <a:rPr lang="en-US" baseline="0" dirty="0" smtClean="0"/>
              <a:t>Sales per day is the average of the sales for the 365 days which is the accounting period.</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11</a:t>
            </a:fld>
            <a:endParaRPr lang="en-US"/>
          </a:p>
        </p:txBody>
      </p:sp>
    </p:spTree>
    <p:extLst>
      <p:ext uri="{BB962C8B-B14F-4D97-AF65-F5344CB8AC3E}">
        <p14:creationId xmlns:p14="http://schemas.microsoft.com/office/powerpoint/2010/main" xmlns="" val="999303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pPr/>
              <a:t>8/16/2018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pPr/>
              <a:t>8/16/2018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pPr/>
              <a:t>8/16/2018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pPr/>
              <a:t>8/16/2018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pPr/>
              <a:t>8/16/2018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pPr/>
              <a:t>8/16/2018</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pPr/>
              <a:t>8/16/2018</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pPr/>
              <a:t>8/16/2018</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pPr/>
              <a:t>8/16/2018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8/16/2018</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xmlns=""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xmlns=""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APPLE INC. COMPANY</a:t>
            </a:r>
            <a:endParaRPr lang="en-US" sz="2800" dirty="0"/>
          </a:p>
        </p:txBody>
      </p:sp>
      <p:sp>
        <p:nvSpPr>
          <p:cNvPr id="3" name="Subtitle 2"/>
          <p:cNvSpPr>
            <a:spLocks noGrp="1"/>
          </p:cNvSpPr>
          <p:nvPr>
            <p:ph type="subTitle" idx="1"/>
          </p:nvPr>
        </p:nvSpPr>
        <p:spPr/>
        <p:txBody>
          <a:bodyPr/>
          <a:lstStyle/>
          <a:p>
            <a:pPr algn="ctr">
              <a:lnSpc>
                <a:spcPct val="200000"/>
              </a:lnSpc>
            </a:pPr>
            <a:r>
              <a:rPr lang="en-US" sz="1400" dirty="0">
                <a:latin typeface="Times New Roman" panose="02020603050405020304" pitchFamily="18" charset="0"/>
                <a:cs typeface="Times New Roman" panose="02020603050405020304" pitchFamily="18" charset="0"/>
              </a:rPr>
              <a:t>Week 2 Presentation – Apple Inc. Company</a:t>
            </a:r>
          </a:p>
          <a:p>
            <a:pPr algn="ctr">
              <a:lnSpc>
                <a:spcPct val="200000"/>
              </a:lnSpc>
            </a:pPr>
            <a:r>
              <a:rPr lang="en-US" sz="1400" dirty="0">
                <a:latin typeface="Times New Roman" panose="02020603050405020304" pitchFamily="18" charset="0"/>
                <a:cs typeface="Times New Roman" panose="02020603050405020304" pitchFamily="18" charset="0"/>
              </a:rPr>
              <a:t>RaJeanne Veal</a:t>
            </a:r>
          </a:p>
          <a:p>
            <a:pPr algn="ctr">
              <a:lnSpc>
                <a:spcPct val="200000"/>
              </a:lnSpc>
            </a:pPr>
            <a:r>
              <a:rPr lang="en-US" sz="1400" dirty="0">
                <a:latin typeface="Times New Roman" panose="02020603050405020304" pitchFamily="18" charset="0"/>
                <a:cs typeface="Times New Roman" panose="02020603050405020304" pitchFamily="18" charset="0"/>
              </a:rPr>
              <a:t>ACC/422 - Professor Brian </a:t>
            </a:r>
            <a:r>
              <a:rPr lang="en-US" sz="1400" dirty="0" err="1">
                <a:latin typeface="Times New Roman" panose="02020603050405020304" pitchFamily="18" charset="0"/>
                <a:cs typeface="Times New Roman" panose="02020603050405020304" pitchFamily="18" charset="0"/>
              </a:rPr>
              <a:t>Lichau</a:t>
            </a:r>
            <a:endParaRPr lang="en-US" sz="1400" dirty="0">
              <a:latin typeface="Times New Roman" panose="02020603050405020304" pitchFamily="18" charset="0"/>
              <a:cs typeface="Times New Roman" panose="02020603050405020304" pitchFamily="18" charset="0"/>
            </a:endParaRPr>
          </a:p>
          <a:p>
            <a:pPr algn="ctr">
              <a:lnSpc>
                <a:spcPct val="200000"/>
              </a:lnSpc>
            </a:pPr>
            <a:r>
              <a:rPr lang="en-US" sz="1400" dirty="0">
                <a:latin typeface="Times New Roman" panose="02020603050405020304" pitchFamily="18" charset="0"/>
                <a:cs typeface="Times New Roman" panose="02020603050405020304" pitchFamily="18" charset="0"/>
              </a:rPr>
              <a:t>July 23, 2018</a:t>
            </a:r>
          </a:p>
          <a:p>
            <a:pPr algn="ctr">
              <a:lnSpc>
                <a:spcPct val="200000"/>
              </a:lnSpc>
            </a:pPr>
            <a:endParaRPr lang="en-US" sz="1000" dirty="0"/>
          </a:p>
          <a:p>
            <a:endParaRPr lang="en-US" dirty="0"/>
          </a:p>
        </p:txBody>
      </p:sp>
    </p:spTree>
    <p:extLst>
      <p:ext uri="{BB962C8B-B14F-4D97-AF65-F5344CB8AC3E}">
        <p14:creationId xmlns:p14="http://schemas.microsoft.com/office/powerpoint/2010/main" xmlns="" val="2320115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212" y="381000"/>
            <a:ext cx="84582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AR Turnover</a:t>
            </a:r>
            <a:endParaRPr lang="en-US" dirty="0"/>
          </a:p>
        </p:txBody>
      </p:sp>
      <p:sp>
        <p:nvSpPr>
          <p:cNvPr id="3" name="TextBox 2"/>
          <p:cNvSpPr txBox="1"/>
          <p:nvPr/>
        </p:nvSpPr>
        <p:spPr>
          <a:xfrm>
            <a:off x="1293812" y="1371600"/>
            <a:ext cx="10134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Accounts receivable turnover ration = net credit sales/ average accounts receivables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2017</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(17,874 + 15,754)/2 = 16,814</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Turnover = 107,778/ 16,814 = 6.41</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2016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 (15,754 + 16,849)/2 = 16,302</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Turn over 119,168/16,302</a:t>
            </a:r>
            <a:endParaRPr lang="en-US" dirty="0"/>
          </a:p>
        </p:txBody>
      </p:sp>
      <p:pic>
        <p:nvPicPr>
          <p:cNvPr id="4" name="Picture 3" descr="&lt;strong&gt;Turnover&lt;/strong&gt;"/>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61012" y="2057400"/>
            <a:ext cx="5600700" cy="3733800"/>
          </a:xfrm>
          <a:prstGeom prst="rect">
            <a:avLst/>
          </a:prstGeom>
        </p:spPr>
      </p:pic>
    </p:spTree>
    <p:extLst>
      <p:ext uri="{BB962C8B-B14F-4D97-AF65-F5344CB8AC3E}">
        <p14:creationId xmlns:p14="http://schemas.microsoft.com/office/powerpoint/2010/main" xmlns="" val="3216253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Days Outstanding for Receivable</a:t>
            </a:r>
            <a:endParaRPr lang="en-US" dirty="0"/>
          </a:p>
        </p:txBody>
      </p:sp>
      <p:sp>
        <p:nvSpPr>
          <p:cNvPr id="5" name="Content Placeholder 4"/>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Days Outstanding for Receivable = accounts receivable/ sales per day </a:t>
            </a:r>
          </a:p>
          <a:p>
            <a:r>
              <a:rPr lang="en-US" dirty="0">
                <a:latin typeface="Times New Roman" panose="02020603050405020304" pitchFamily="18" charset="0"/>
                <a:cs typeface="Times New Roman" panose="02020603050405020304" pitchFamily="18" charset="0"/>
              </a:rPr>
              <a:t>2017</a:t>
            </a:r>
          </a:p>
          <a:p>
            <a:r>
              <a:rPr lang="en-US" dirty="0">
                <a:latin typeface="Times New Roman" panose="02020603050405020304" pitchFamily="18" charset="0"/>
                <a:cs typeface="Times New Roman" panose="02020603050405020304" pitchFamily="18" charset="0"/>
              </a:rPr>
              <a:t>Days Outstanding for Receivable = 35,673 million/ (107,778/365)</a:t>
            </a:r>
          </a:p>
          <a:p>
            <a:r>
              <a:rPr lang="en-US" dirty="0">
                <a:latin typeface="Times New Roman" panose="02020603050405020304" pitchFamily="18" charset="0"/>
                <a:cs typeface="Times New Roman" panose="02020603050405020304" pitchFamily="18" charset="0"/>
              </a:rPr>
              <a:t>35,673/295.3 = 120.8</a:t>
            </a:r>
          </a:p>
          <a:p>
            <a:r>
              <a:rPr lang="en-US" dirty="0">
                <a:latin typeface="Times New Roman" panose="02020603050405020304" pitchFamily="18" charset="0"/>
                <a:cs typeface="Times New Roman" panose="02020603050405020304" pitchFamily="18" charset="0"/>
              </a:rPr>
              <a:t>2016</a:t>
            </a:r>
          </a:p>
          <a:p>
            <a:r>
              <a:rPr lang="en-US" dirty="0">
                <a:latin typeface="Times New Roman" panose="02020603050405020304" pitchFamily="18" charset="0"/>
                <a:cs typeface="Times New Roman" panose="02020603050405020304" pitchFamily="18" charset="0"/>
              </a:rPr>
              <a:t>Days Outstanding for Receivable = 29,299 million/ (119,168/365)</a:t>
            </a:r>
          </a:p>
          <a:p>
            <a:r>
              <a:rPr lang="en-US" dirty="0">
                <a:latin typeface="Times New Roman" panose="02020603050405020304" pitchFamily="18" charset="0"/>
                <a:cs typeface="Times New Roman" panose="02020603050405020304" pitchFamily="18" charset="0"/>
              </a:rPr>
              <a:t>29,299 = 120.5 million = 243.1</a:t>
            </a:r>
          </a:p>
          <a:p>
            <a:endParaRPr lang="en-US" dirty="0"/>
          </a:p>
        </p:txBody>
      </p:sp>
    </p:spTree>
    <p:extLst>
      <p:ext uri="{BB962C8B-B14F-4D97-AF65-F5344CB8AC3E}">
        <p14:creationId xmlns:p14="http://schemas.microsoft.com/office/powerpoint/2010/main" xmlns="" val="2551545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Compute the Inventory turnover and Days Sales in Inventory.</a:t>
            </a:r>
            <a:endParaRPr lang="en-US" dirty="0"/>
          </a:p>
        </p:txBody>
      </p:sp>
      <p:sp>
        <p:nvSpPr>
          <p:cNvPr id="6" name="Text Placeholder 5"/>
          <p:cNvSpPr>
            <a:spLocks noGrp="1"/>
          </p:cNvSpPr>
          <p:nvPr>
            <p:ph type="body" sz="half" idx="2"/>
          </p:nvPr>
        </p:nvSpPr>
        <p:spPr>
          <a:xfrm>
            <a:off x="1522413" y="2895599"/>
            <a:ext cx="4114800" cy="3429001"/>
          </a:xfrm>
        </p:spPr>
        <p:txBody>
          <a:bodyPr>
            <a:normAutofit/>
          </a:bodyPr>
          <a:lstStyle/>
          <a:p>
            <a:r>
              <a:rPr lang="en-US" dirty="0">
                <a:latin typeface="Times New Roman" panose="02020603050405020304" pitchFamily="18" charset="0"/>
                <a:cs typeface="Times New Roman" panose="02020603050405020304" pitchFamily="18" charset="0"/>
              </a:rPr>
              <a:t>Turnover = cost of sales/average inventory</a:t>
            </a:r>
          </a:p>
          <a:p>
            <a:r>
              <a:rPr lang="en-US" dirty="0">
                <a:latin typeface="Times New Roman" panose="02020603050405020304" pitchFamily="18" charset="0"/>
                <a:cs typeface="Times New Roman" panose="02020603050405020304" pitchFamily="18" charset="0"/>
              </a:rPr>
              <a:t> = 141,702/4670 = 30.3 (2017)</a:t>
            </a:r>
          </a:p>
          <a:p>
            <a:r>
              <a:rPr lang="en-US" dirty="0">
                <a:latin typeface="Times New Roman" panose="02020603050405020304" pitchFamily="18" charset="0"/>
                <a:cs typeface="Times New Roman" panose="02020603050405020304" pitchFamily="18" charset="0"/>
              </a:rPr>
              <a:t>= 131,506/4848 = 27.1 (2016)</a:t>
            </a:r>
          </a:p>
          <a:p>
            <a:r>
              <a:rPr lang="en-US" dirty="0">
                <a:latin typeface="Times New Roman" panose="02020603050405020304" pitchFamily="18" charset="0"/>
                <a:cs typeface="Times New Roman" panose="02020603050405020304" pitchFamily="18" charset="0"/>
              </a:rPr>
              <a:t>Day sales in inventory = turn over X 365</a:t>
            </a:r>
          </a:p>
          <a:p>
            <a:r>
              <a:rPr lang="en-US" dirty="0">
                <a:latin typeface="Times New Roman" panose="02020603050405020304" pitchFamily="18" charset="0"/>
                <a:cs typeface="Times New Roman" panose="02020603050405020304" pitchFamily="18" charset="0"/>
              </a:rPr>
              <a:t>30.3 X 365 = 11,060 days (2017)</a:t>
            </a:r>
          </a:p>
          <a:p>
            <a:r>
              <a:rPr lang="en-US" dirty="0">
                <a:latin typeface="Times New Roman" panose="02020603050405020304" pitchFamily="18" charset="0"/>
                <a:cs typeface="Times New Roman" panose="02020603050405020304" pitchFamily="18" charset="0"/>
              </a:rPr>
              <a:t>27.1 X 365 = 9,892 days (2016)</a:t>
            </a:r>
          </a:p>
          <a:p>
            <a:endParaRPr lang="en-US" dirty="0"/>
          </a:p>
        </p:txBody>
      </p:sp>
      <p:pic>
        <p:nvPicPr>
          <p:cNvPr id="7" name="Picture 6" descr="The Next Generation of LifelongLearningTeachers: CLIL ..."/>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57950" y="1939925"/>
            <a:ext cx="3810000" cy="2730500"/>
          </a:xfrm>
          <a:prstGeom prst="rect">
            <a:avLst/>
          </a:prstGeom>
        </p:spPr>
      </p:pic>
    </p:spTree>
    <p:extLst>
      <p:ext uri="{BB962C8B-B14F-4D97-AF65-F5344CB8AC3E}">
        <p14:creationId xmlns:p14="http://schemas.microsoft.com/office/powerpoint/2010/main" xmlns="" val="577046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endParaRPr lang="en-US" dirty="0"/>
          </a:p>
        </p:txBody>
      </p:sp>
      <p:sp>
        <p:nvSpPr>
          <p:cNvPr id="4" name="Text Placeholder 3"/>
          <p:cNvSpPr>
            <a:spLocks noGrp="1"/>
          </p:cNvSpPr>
          <p:nvPr>
            <p:ph type="body" sz="half" idx="2"/>
          </p:nvPr>
        </p:nvSpPr>
        <p:spPr>
          <a:xfrm>
            <a:off x="1522412" y="2895599"/>
            <a:ext cx="10134599" cy="3810001"/>
          </a:xfrm>
        </p:spPr>
        <p:txBody>
          <a:bodyPr>
            <a:normAutofit/>
          </a:bodyPr>
          <a:lstStyle/>
          <a:p>
            <a:r>
              <a:rPr lang="en-US" dirty="0">
                <a:latin typeface="Times New Roman" panose="02020603050405020304" pitchFamily="18" charset="0"/>
                <a:cs typeface="Times New Roman" panose="02020603050405020304" pitchFamily="18" charset="0"/>
              </a:rPr>
              <a:t>AAPL Annual Balance Sheet - Apple Inc. - Wall Street Journal. (2018). Retrieved from https://quotes.wsj.com/AAPL/financials/annual/balance-sheet</a:t>
            </a:r>
          </a:p>
          <a:p>
            <a:r>
              <a:rPr lang="en-US" dirty="0" err="1">
                <a:latin typeface="Times New Roman" panose="02020603050405020304" pitchFamily="18" charset="0"/>
                <a:cs typeface="Times New Roman" panose="02020603050405020304" pitchFamily="18" charset="0"/>
              </a:rPr>
              <a:t>Filbeck</a:t>
            </a:r>
            <a:r>
              <a:rPr lang="en-US" dirty="0">
                <a:latin typeface="Times New Roman" panose="02020603050405020304" pitchFamily="18" charset="0"/>
                <a:cs typeface="Times New Roman" panose="02020603050405020304" pitchFamily="18" charset="0"/>
              </a:rPr>
              <a:t>, G., &amp; Krueger, T. M. (2005). An analysis of working capital management results across industries. </a:t>
            </a:r>
            <a:r>
              <a:rPr lang="en-US" i="1" dirty="0">
                <a:latin typeface="Times New Roman" panose="02020603050405020304" pitchFamily="18" charset="0"/>
                <a:cs typeface="Times New Roman" panose="02020603050405020304" pitchFamily="18" charset="0"/>
              </a:rPr>
              <a:t>American Journal of Business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20</a:t>
            </a:r>
            <a:r>
              <a:rPr lang="en-US" dirty="0">
                <a:latin typeface="Times New Roman" panose="02020603050405020304" pitchFamily="18" charset="0"/>
                <a:cs typeface="Times New Roman" panose="02020603050405020304" pitchFamily="18" charset="0"/>
              </a:rPr>
              <a:t>(2), 11-20.</a:t>
            </a:r>
          </a:p>
          <a:p>
            <a:r>
              <a:rPr lang="en-US" dirty="0">
                <a:latin typeface="Times New Roman" panose="02020603050405020304" pitchFamily="18" charset="0"/>
                <a:cs typeface="Times New Roman" panose="02020603050405020304" pitchFamily="18" charset="0"/>
              </a:rPr>
              <a:t>Higgins, R. C. (2012). </a:t>
            </a:r>
            <a:r>
              <a:rPr lang="en-US" i="1" dirty="0">
                <a:latin typeface="Times New Roman" panose="02020603050405020304" pitchFamily="18" charset="0"/>
                <a:cs typeface="Times New Roman" panose="02020603050405020304" pitchFamily="18" charset="0"/>
              </a:rPr>
              <a:t>Analysis for financial management</a:t>
            </a:r>
            <a:r>
              <a:rPr lang="en-US" dirty="0">
                <a:latin typeface="Times New Roman" panose="02020603050405020304" pitchFamily="18" charset="0"/>
                <a:cs typeface="Times New Roman" panose="02020603050405020304" pitchFamily="18" charset="0"/>
              </a:rPr>
              <a:t>. McGraw-Hill/Irwin.</a:t>
            </a:r>
          </a:p>
          <a:p>
            <a:r>
              <a:rPr lang="en-US" dirty="0">
                <a:latin typeface="Times New Roman" panose="02020603050405020304" pitchFamily="18" charset="0"/>
                <a:cs typeface="Times New Roman" panose="02020603050405020304" pitchFamily="18" charset="0"/>
              </a:rPr>
              <a:t>Michalski, G. (2008). Operational Risk in Current Assets Investment Decisions: Portfolio Management Approach in Accounts Receivable</a:t>
            </a:r>
          </a:p>
          <a:p>
            <a:r>
              <a:rPr lang="nl-NL" dirty="0">
                <a:latin typeface="Times New Roman" panose="02020603050405020304" pitchFamily="18" charset="0"/>
                <a:cs typeface="Times New Roman" panose="02020603050405020304" pitchFamily="18" charset="0"/>
              </a:rPr>
              <a:t>Stevenson, W. J., Hojati, M., &amp; Cao, J. (2007). </a:t>
            </a:r>
            <a:r>
              <a:rPr lang="nl-NL" i="1" dirty="0">
                <a:latin typeface="Times New Roman" panose="02020603050405020304" pitchFamily="18" charset="0"/>
                <a:cs typeface="Times New Roman" panose="02020603050405020304" pitchFamily="18" charset="0"/>
              </a:rPr>
              <a:t>Operations management</a:t>
            </a:r>
            <a:r>
              <a:rPr lang="nl-NL" dirty="0">
                <a:latin typeface="Times New Roman" panose="02020603050405020304" pitchFamily="18" charset="0"/>
                <a:cs typeface="Times New Roman" panose="02020603050405020304" pitchFamily="18" charset="0"/>
              </a:rPr>
              <a:t> (Vol. 8). Bo</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4224720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Company's Cash Balance</a:t>
            </a:r>
          </a:p>
        </p:txBody>
      </p:sp>
      <p:sp>
        <p:nvSpPr>
          <p:cNvPr id="14" name="Content Placeholder 13"/>
          <p:cNvSpPr>
            <a:spLocks noGrp="1"/>
          </p:cNvSpPr>
          <p:nvPr>
            <p:ph idx="1"/>
          </p:nvPr>
        </p:nvSpPr>
        <p:spPr/>
        <p:txBody>
          <a:bodyPr>
            <a:normAutofit/>
          </a:bodyPr>
          <a:lstStyle/>
          <a:p>
            <a:pPr marL="0" indent="0" algn="ctr">
              <a:lnSpc>
                <a:spcPct val="200000"/>
              </a:lnSpc>
              <a:buNone/>
            </a:pPr>
            <a:endParaRPr lang="en-US" dirty="0"/>
          </a:p>
          <a:p>
            <a:endParaRPr lang="en-US" dirty="0"/>
          </a:p>
          <a:p>
            <a:pPr marL="0" indent="0">
              <a:buNone/>
            </a:pPr>
            <a:r>
              <a:rPr lang="en-US" dirty="0">
                <a:latin typeface="Times New Roman" panose="02020603050405020304" pitchFamily="18" charset="0"/>
                <a:cs typeface="Times New Roman" panose="02020603050405020304" pitchFamily="18" charset="0"/>
              </a:rPr>
              <a:t>2017 - $ 19,147 Million</a:t>
            </a:r>
          </a:p>
          <a:p>
            <a:pPr marL="0" indent="0">
              <a:buNone/>
            </a:pPr>
            <a:r>
              <a:rPr lang="en-US" dirty="0">
                <a:latin typeface="Times New Roman" panose="02020603050405020304" pitchFamily="18" charset="0"/>
                <a:cs typeface="Times New Roman" panose="02020603050405020304" pitchFamily="18" charset="0"/>
              </a:rPr>
              <a:t>2016 - $ 19,376 Million</a:t>
            </a:r>
          </a:p>
        </p:txBody>
      </p:sp>
      <p:pic>
        <p:nvPicPr>
          <p:cNvPr id="4" name="Picture 3"/>
          <p:cNvPicPr>
            <a:picLocks noChangeAspect="1"/>
          </p:cNvPicPr>
          <p:nvPr/>
        </p:nvPicPr>
        <p:blipFill rotWithShape="1">
          <a:blip r:embed="rId3"/>
          <a:srcRect l="26816" t="41177" r="52101" b="35110"/>
          <a:stretch/>
        </p:blipFill>
        <p:spPr>
          <a:xfrm>
            <a:off x="7237412" y="2819400"/>
            <a:ext cx="2743200" cy="1734671"/>
          </a:xfrm>
          <a:prstGeom prst="rect">
            <a:avLst/>
          </a:prstGeom>
        </p:spPr>
      </p:pic>
    </p:spTree>
    <p:extLst>
      <p:ext uri="{BB962C8B-B14F-4D97-AF65-F5344CB8AC3E}">
        <p14:creationId xmlns:p14="http://schemas.microsoft.com/office/powerpoint/2010/main" xmlns="" val="2717604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Company's Accounts Receivable </a:t>
            </a:r>
          </a:p>
        </p:txBody>
      </p:sp>
      <p:sp>
        <p:nvSpPr>
          <p:cNvPr id="3" name="Content Placeholder 2"/>
          <p:cNvSpPr>
            <a:spLocks noGrp="1"/>
          </p:cNvSpPr>
          <p:nvPr>
            <p:ph idx="1"/>
          </p:nvPr>
        </p:nvSpPr>
        <p:spPr/>
        <p:txBody>
          <a:bodyPr/>
          <a:lstStyle/>
          <a:p>
            <a:endParaRPr lang="en-US" dirty="0"/>
          </a:p>
          <a:p>
            <a:pPr marL="0" indent="0">
              <a:buNone/>
            </a:pPr>
            <a:r>
              <a:rPr lang="en-US" dirty="0">
                <a:latin typeface="Times New Roman" panose="02020603050405020304" pitchFamily="18" charset="0"/>
                <a:cs typeface="Times New Roman" panose="02020603050405020304" pitchFamily="18" charset="0"/>
              </a:rPr>
              <a:t>2017 - $ 35,673 Million</a:t>
            </a:r>
          </a:p>
          <a:p>
            <a:pPr marL="0" indent="0">
              <a:buNone/>
            </a:pPr>
            <a:r>
              <a:rPr lang="en-US" dirty="0">
                <a:latin typeface="Times New Roman" panose="02020603050405020304" pitchFamily="18" charset="0"/>
                <a:cs typeface="Times New Roman" panose="02020603050405020304" pitchFamily="18" charset="0"/>
              </a:rPr>
              <a:t>2016 - $ 29,299 Million</a:t>
            </a:r>
          </a:p>
          <a:p>
            <a:endParaRPr lang="en-US" dirty="0"/>
          </a:p>
        </p:txBody>
      </p:sp>
      <p:pic>
        <p:nvPicPr>
          <p:cNvPr id="4" name="Picture 3" descr="Inversión de beneficios al año siguiente"/>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56212" y="2209800"/>
            <a:ext cx="5219700" cy="3419475"/>
          </a:xfrm>
          <a:prstGeom prst="rect">
            <a:avLst/>
          </a:prstGeom>
        </p:spPr>
      </p:pic>
    </p:spTree>
    <p:extLst>
      <p:ext uri="{BB962C8B-B14F-4D97-AF65-F5344CB8AC3E}">
        <p14:creationId xmlns:p14="http://schemas.microsoft.com/office/powerpoint/2010/main" xmlns="" val="3045470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Cash and Cash Equivalents</a:t>
            </a:r>
            <a:endParaRPr lang="en-US" dirty="0"/>
          </a:p>
        </p:txBody>
      </p:sp>
      <p:sp>
        <p:nvSpPr>
          <p:cNvPr id="2" name="Content Placeholder 1"/>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Cash and cash equivalent is discussed in note one.</a:t>
            </a:r>
          </a:p>
          <a:p>
            <a:r>
              <a:rPr lang="en-US" dirty="0">
                <a:latin typeface="Times New Roman" panose="02020603050405020304" pitchFamily="18" charset="0"/>
                <a:cs typeface="Times New Roman" panose="02020603050405020304" pitchFamily="18" charset="0"/>
              </a:rPr>
              <a:t>The cash and cash equivalent of the company has been on the rise for the last two years.</a:t>
            </a:r>
          </a:p>
          <a:p>
            <a:r>
              <a:rPr lang="en-US" dirty="0">
                <a:latin typeface="Times New Roman" panose="02020603050405020304" pitchFamily="18" charset="0"/>
                <a:cs typeface="Times New Roman" panose="02020603050405020304" pitchFamily="18" charset="0"/>
              </a:rPr>
              <a:t>By the end of the year 2017 the cash and cash equivalent was valued at $27,491.00 Million</a:t>
            </a:r>
          </a:p>
          <a:p>
            <a:r>
              <a:rPr lang="en-US" dirty="0">
                <a:latin typeface="Times New Roman" panose="02020603050405020304" pitchFamily="18" charset="0"/>
                <a:cs typeface="Times New Roman" panose="02020603050405020304" pitchFamily="18" charset="0"/>
              </a:rPr>
              <a:t>In 2018 march the total of the cash and the cash equivalent had risen to </a:t>
            </a:r>
            <a:r>
              <a:rPr lang="en-US" b="1" dirty="0">
                <a:latin typeface="Times New Roman" panose="02020603050405020304" pitchFamily="18" charset="0"/>
                <a:cs typeface="Times New Roman" panose="02020603050405020304" pitchFamily="18" charset="0"/>
              </a:rPr>
              <a:t>$45,059 Million</a:t>
            </a:r>
          </a:p>
          <a:p>
            <a:endParaRPr lang="en-US" sz="1800" dirty="0">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rotWithShape="1">
          <a:blip r:embed="rId3"/>
          <a:srcRect l="27018" t="42133" r="41720" b="41703"/>
          <a:stretch/>
        </p:blipFill>
        <p:spPr>
          <a:xfrm>
            <a:off x="1669557" y="5015501"/>
            <a:ext cx="9535510" cy="1855076"/>
          </a:xfrm>
          <a:prstGeom prst="rect">
            <a:avLst/>
          </a:prstGeom>
        </p:spPr>
      </p:pic>
    </p:spTree>
    <p:extLst>
      <p:ext uri="{BB962C8B-B14F-4D97-AF65-F5344CB8AC3E}">
        <p14:creationId xmlns:p14="http://schemas.microsoft.com/office/powerpoint/2010/main" xmlns="" val="2193902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Accounts Receivable</a:t>
            </a:r>
            <a:endParaRPr lang="en-US" dirty="0"/>
          </a:p>
        </p:txBody>
      </p:sp>
      <p:sp>
        <p:nvSpPr>
          <p:cNvPr id="3" name="Content Placeholder 2"/>
          <p:cNvSpPr>
            <a:spLocks noGrp="1"/>
          </p:cNvSpPr>
          <p:nvPr>
            <p:ph sz="half" idx="1"/>
          </p:nvPr>
        </p:nvSpPr>
        <p:spPr>
          <a:xfrm>
            <a:off x="3808412" y="2057400"/>
            <a:ext cx="4800600" cy="418795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Accounts receivable is the second item always discussed in the cash flow.</a:t>
            </a:r>
          </a:p>
          <a:p>
            <a:r>
              <a:rPr lang="en-US" dirty="0">
                <a:latin typeface="Times New Roman" panose="02020603050405020304" pitchFamily="18" charset="0"/>
                <a:cs typeface="Times New Roman" panose="02020603050405020304" pitchFamily="18" charset="0"/>
              </a:rPr>
              <a:t>Accounts receivable are considered to be current assets because the firm expects to get them within a short period of time.</a:t>
            </a:r>
          </a:p>
          <a:p>
            <a:r>
              <a:rPr lang="en-US" dirty="0">
                <a:latin typeface="Times New Roman" panose="02020603050405020304" pitchFamily="18" charset="0"/>
                <a:cs typeface="Times New Roman" panose="02020603050405020304" pitchFamily="18" charset="0"/>
              </a:rPr>
              <a:t>When the accounts receivables are high, it is an indication that the firm is doing poorly in collecting her debts.</a:t>
            </a:r>
          </a:p>
          <a:p>
            <a:r>
              <a:rPr lang="en-US" dirty="0">
                <a:latin typeface="Times New Roman" panose="02020603050405020304" pitchFamily="18" charset="0"/>
                <a:cs typeface="Times New Roman" panose="02020603050405020304" pitchFamily="18" charset="0"/>
              </a:rPr>
              <a:t>High amount of accounts receivable may lead to failure of the firm to meet some of its obligations.</a:t>
            </a:r>
          </a:p>
          <a:p>
            <a:r>
              <a:rPr lang="en-US" dirty="0">
                <a:latin typeface="Times New Roman" panose="02020603050405020304" pitchFamily="18" charset="0"/>
                <a:cs typeface="Times New Roman" panose="02020603050405020304" pitchFamily="18" charset="0"/>
              </a:rPr>
              <a:t>Accounting policy requires that the receivables are collected as soon as possible to help the firm run its operations effectively.</a:t>
            </a:r>
          </a:p>
        </p:txBody>
      </p:sp>
    </p:spTree>
    <p:extLst>
      <p:ext uri="{BB962C8B-B14F-4D97-AF65-F5344CB8AC3E}">
        <p14:creationId xmlns:p14="http://schemas.microsoft.com/office/powerpoint/2010/main" xmlns="" val="1447595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Accounts Receivable </a:t>
            </a:r>
            <a:r>
              <a:rPr lang="en-US" dirty="0" smtClean="0">
                <a:latin typeface="Times New Roman" panose="02020603050405020304" pitchFamily="18" charset="0"/>
                <a:cs typeface="Times New Roman" panose="02020603050405020304" pitchFamily="18" charset="0"/>
              </a:rPr>
              <a:t>cont.</a:t>
            </a:r>
            <a:endParaRPr lang="en-US" dirty="0"/>
          </a:p>
        </p:txBody>
      </p:sp>
      <p:sp>
        <p:nvSpPr>
          <p:cNvPr id="3" name="Content Placeholder 2"/>
          <p:cNvSpPr>
            <a:spLocks noGrp="1"/>
          </p:cNvSpPr>
          <p:nvPr>
            <p:ph sz="half" idx="1"/>
          </p:nvPr>
        </p:nvSpPr>
        <p:spPr>
          <a:xfrm>
            <a:off x="3427412" y="2133600"/>
            <a:ext cx="4800600" cy="4187952"/>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 company offers discounts for customers who pays their debts within 30 days so as to encourage clients to pay their debts faster.</a:t>
            </a:r>
          </a:p>
          <a:p>
            <a:r>
              <a:rPr lang="en-US" dirty="0">
                <a:latin typeface="Times New Roman" panose="02020603050405020304" pitchFamily="18" charset="0"/>
                <a:cs typeface="Times New Roman" panose="02020603050405020304" pitchFamily="18" charset="0"/>
              </a:rPr>
              <a:t>The firm also uses regular reminders so that the debtors can be aware of their pending debts and complete the payments within the agreed period.</a:t>
            </a:r>
          </a:p>
          <a:p>
            <a:r>
              <a:rPr lang="en-US" dirty="0">
                <a:latin typeface="Times New Roman" panose="02020603050405020304" pitchFamily="18" charset="0"/>
                <a:cs typeface="Times New Roman" panose="02020603050405020304" pitchFamily="18" charset="0"/>
              </a:rPr>
              <a:t>The policy of the company is that debt payment within the first 15 days get a discount of 10% then 5% for the clients who pays their debts within 30 days.</a:t>
            </a:r>
          </a:p>
          <a:p>
            <a:r>
              <a:rPr lang="en-US" dirty="0">
                <a:latin typeface="Times New Roman" panose="02020603050405020304" pitchFamily="18" charset="0"/>
                <a:cs typeface="Times New Roman" panose="02020603050405020304" pitchFamily="18" charset="0"/>
              </a:rPr>
              <a:t>In addition to the incentives the pending debts attract 10% penalty till all the amount is cleared.</a:t>
            </a:r>
          </a:p>
        </p:txBody>
      </p:sp>
    </p:spTree>
    <p:extLst>
      <p:ext uri="{BB962C8B-B14F-4D97-AF65-F5344CB8AC3E}">
        <p14:creationId xmlns:p14="http://schemas.microsoft.com/office/powerpoint/2010/main" xmlns="" val="3998328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Allowance for doubtful accounts</a:t>
            </a:r>
            <a:endParaRPr lang="en-US" dirty="0"/>
          </a:p>
        </p:txBody>
      </p:sp>
      <p:sp>
        <p:nvSpPr>
          <p:cNvPr id="4" name="Text Placeholder 3"/>
          <p:cNvSpPr>
            <a:spLocks noGrp="1"/>
          </p:cNvSpPr>
          <p:nvPr>
            <p:ph type="body" idx="1"/>
          </p:nvPr>
        </p:nvSpPr>
        <p:spPr/>
        <p:txBody>
          <a:bodyPr>
            <a:normAutofit fontScale="47500" lnSpcReduction="20000"/>
          </a:bodyPr>
          <a:lstStyle/>
          <a:p>
            <a:r>
              <a:rPr lang="en-US" dirty="0">
                <a:latin typeface="Times New Roman" panose="02020603050405020304" pitchFamily="18" charset="0"/>
                <a:cs typeface="Times New Roman" panose="02020603050405020304" pitchFamily="18" charset="0"/>
              </a:rPr>
              <a:t>The allowance for doubtful accounts are amounts which are calculated based on the accounts receivable which the firm do not expect to collect because of one reason or the other.</a:t>
            </a:r>
          </a:p>
          <a:p>
            <a:r>
              <a:rPr lang="en-US" dirty="0">
                <a:latin typeface="Times New Roman" panose="02020603050405020304" pitchFamily="18" charset="0"/>
                <a:cs typeface="Times New Roman" panose="02020603050405020304" pitchFamily="18" charset="0"/>
              </a:rPr>
              <a:t> At times the firm fails to collect it debts because the customers cannot be traced or the customer has been declared bankrupt.</a:t>
            </a:r>
          </a:p>
          <a:p>
            <a:r>
              <a:rPr lang="en-US" dirty="0">
                <a:latin typeface="Times New Roman" panose="02020603050405020304" pitchFamily="18" charset="0"/>
                <a:cs typeface="Times New Roman" panose="02020603050405020304" pitchFamily="18" charset="0"/>
              </a:rPr>
              <a:t> The account is used to record bad debts and it reduces the accounts receivable by the firm.</a:t>
            </a:r>
          </a:p>
          <a:p>
            <a:r>
              <a:rPr lang="en-US" dirty="0">
                <a:latin typeface="Times New Roman" panose="02020603050405020304" pitchFamily="18" charset="0"/>
                <a:cs typeface="Times New Roman" panose="02020603050405020304" pitchFamily="18" charset="0"/>
              </a:rPr>
              <a:t>Apple had $ 58 million and $ 53 million as allowance for doubtful account in 2017 and 201 6 respectively. </a:t>
            </a:r>
          </a:p>
          <a:p>
            <a:r>
              <a:rPr lang="en-US" dirty="0">
                <a:latin typeface="Times New Roman" panose="02020603050405020304" pitchFamily="18" charset="0"/>
                <a:cs typeface="Times New Roman" panose="02020603050405020304" pitchFamily="18" charset="0"/>
              </a:rPr>
              <a:t> Allowance as a percentage of accounts receivable, gross is calculated by dividing the Allowance for doubtful accounts by gross receivable multiplied by 100%</a:t>
            </a:r>
          </a:p>
          <a:p>
            <a:endParaRPr lang="en-US" dirty="0"/>
          </a:p>
        </p:txBody>
      </p:sp>
    </p:spTree>
    <p:extLst>
      <p:ext uri="{BB962C8B-B14F-4D97-AF65-F5344CB8AC3E}">
        <p14:creationId xmlns:p14="http://schemas.microsoft.com/office/powerpoint/2010/main" xmlns="" val="3444006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Company's Inventory Balance </a:t>
            </a:r>
            <a:endParaRPr lang="en-US" dirty="0"/>
          </a:p>
        </p:txBody>
      </p:sp>
      <p:sp>
        <p:nvSpPr>
          <p:cNvPr id="8" name="Content Placeholder 7"/>
          <p:cNvSpPr>
            <a:spLocks noGrp="1"/>
          </p:cNvSpPr>
          <p:nvPr>
            <p:ph sz="half" idx="2"/>
          </p:nvPr>
        </p:nvSpPr>
        <p:spPr/>
        <p:txBody>
          <a:bodyPr/>
          <a:lstStyle/>
          <a:p>
            <a:pPr>
              <a:lnSpc>
                <a:spcPct val="200000"/>
              </a:lnSpc>
            </a:pPr>
            <a:r>
              <a:rPr lang="en-US" dirty="0">
                <a:latin typeface="Times New Roman" panose="02020603050405020304" pitchFamily="18" charset="0"/>
                <a:cs typeface="Times New Roman" panose="02020603050405020304" pitchFamily="18" charset="0"/>
              </a:rPr>
              <a:t>2017 - $ 4,624 Million</a:t>
            </a:r>
          </a:p>
          <a:p>
            <a:pPr>
              <a:lnSpc>
                <a:spcPct val="200000"/>
              </a:lnSpc>
            </a:pPr>
            <a:r>
              <a:rPr lang="en-US" dirty="0">
                <a:latin typeface="Times New Roman" panose="02020603050405020304" pitchFamily="18" charset="0"/>
                <a:cs typeface="Times New Roman" panose="02020603050405020304" pitchFamily="18" charset="0"/>
              </a:rPr>
              <a:t>2016 - $ 4,716 Million</a:t>
            </a:r>
          </a:p>
          <a:p>
            <a:r>
              <a:rPr lang="en-US" dirty="0">
                <a:latin typeface="Times New Roman" panose="02020603050405020304" pitchFamily="18" charset="0"/>
                <a:cs typeface="Times New Roman" panose="02020603050405020304" pitchFamily="18" charset="0"/>
              </a:rPr>
              <a:t>The inventories have been in a decreasing trend</a:t>
            </a:r>
          </a:p>
          <a:p>
            <a:endParaRPr lang="en-US" dirty="0"/>
          </a:p>
        </p:txBody>
      </p:sp>
      <p:pic>
        <p:nvPicPr>
          <p:cNvPr id="11" name="Content Placeholder 10" descr="Cero inventarios, sí, pero…… ¿a cualquier precio?"/>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7239000" y="2743200"/>
            <a:ext cx="3425825" cy="3425825"/>
          </a:xfrm>
          <a:prstGeom prst="rect">
            <a:avLst/>
          </a:prstGeom>
        </p:spPr>
      </p:pic>
    </p:spTree>
    <p:extLst>
      <p:ext uri="{BB962C8B-B14F-4D97-AF65-F5344CB8AC3E}">
        <p14:creationId xmlns:p14="http://schemas.microsoft.com/office/powerpoint/2010/main" xmlns="" val="3817187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Company's Policies for Reporting Inventory</a:t>
            </a:r>
            <a:endParaRPr lang="en-US" dirty="0"/>
          </a:p>
        </p:txBody>
      </p:sp>
      <p:sp>
        <p:nvSpPr>
          <p:cNvPr id="3" name="TextBox 2"/>
          <p:cNvSpPr txBox="1"/>
          <p:nvPr/>
        </p:nvSpPr>
        <p:spPr>
          <a:xfrm>
            <a:off x="1674812" y="1981200"/>
            <a:ext cx="9372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policy of the company for the inventories is to ensure that all the properties of the firm are used for the intended purposes without pilferage or theft.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company maintains complete and accurate record of its inventories at every stage.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company has well trained and honesty employees who keep record of all the inventories of the organization.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Inventories have four document for reporting.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first report comes from the purchasing requisition to the purchasing officer.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second document is purchase order which indicates the items which have been ordered for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invoice is then received from the supplier indicating the items that have been ordered for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last document is the receiving report to very the items received from the supplier.</a:t>
            </a:r>
          </a:p>
        </p:txBody>
      </p:sp>
    </p:spTree>
    <p:extLst>
      <p:ext uri="{BB962C8B-B14F-4D97-AF65-F5344CB8AC3E}">
        <p14:creationId xmlns:p14="http://schemas.microsoft.com/office/powerpoint/2010/main" xmlns="" val="102866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17</TotalTime>
  <Words>1403</Words>
  <Application>Microsoft Office PowerPoint</Application>
  <PresentationFormat>Custom</PresentationFormat>
  <Paragraphs>101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Currency Symbols 16x9</vt:lpstr>
      <vt:lpstr>APPLE INC. COMPANY</vt:lpstr>
      <vt:lpstr>Company's Cash Balance</vt:lpstr>
      <vt:lpstr>Company's Accounts Receivable </vt:lpstr>
      <vt:lpstr>Cash and Cash Equivalents</vt:lpstr>
      <vt:lpstr>Accounts Receivable</vt:lpstr>
      <vt:lpstr>Accounts Receivable cont.</vt:lpstr>
      <vt:lpstr>Allowance for doubtful accounts</vt:lpstr>
      <vt:lpstr>Company's Inventory Balance </vt:lpstr>
      <vt:lpstr>Company's Policies for Reporting Inventory</vt:lpstr>
      <vt:lpstr>Slide 10</vt:lpstr>
      <vt:lpstr>Days Outstanding for Receivable</vt:lpstr>
      <vt:lpstr>Compute the Inventory turnover and Days Sales in Inventory.</vt:lpstr>
      <vt:lpstr>References</vt:lpstr>
    </vt:vector>
  </TitlesOfParts>
  <Company>AccentCare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INC. COMPANY</dc:title>
  <dc:creator>Rajeanne Veal</dc:creator>
  <cp:lastModifiedBy>Expertsmind</cp:lastModifiedBy>
  <cp:revision>7</cp:revision>
  <dcterms:created xsi:type="dcterms:W3CDTF">2018-07-24T02:46:15Z</dcterms:created>
  <dcterms:modified xsi:type="dcterms:W3CDTF">2018-08-16T07:47:41Z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