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x="6858000" cy="9144000"/>
  <p:embeddedFontLst>
    <p:embeddedFont>
      <p:font typeface="Playfair Display"/>
      <p:regular r:id="rId22"/>
      <p:bold r:id="rId23"/>
      <p:italic r:id="rId24"/>
      <p:boldItalic r:id="rId25"/>
    </p:embeddedFont>
    <p:embeddedFont>
      <p:font typeface="Montserrat"/>
      <p:regular r:id="rId26"/>
      <p:bold r:id="rId27"/>
    </p:embeddedFont>
    <p:embeddedFont>
      <p:font typeface="Oswald"/>
      <p:regular r:id="rId28"/>
      <p:bold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47FEF00F-A650-4CD0-8C0F-EF9B9A4828C9}">
  <a:tblStyle styleId="{47FEF00F-A650-4CD0-8C0F-EF9B9A4828C9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PlayfairDisplay-regular.fntdata"/><Relationship Id="rId21" Type="http://schemas.openxmlformats.org/officeDocument/2006/relationships/slide" Target="slides/slide16.xml"/><Relationship Id="rId24" Type="http://schemas.openxmlformats.org/officeDocument/2006/relationships/font" Target="fonts/PlayfairDisplay-italic.fntdata"/><Relationship Id="rId23" Type="http://schemas.openxmlformats.org/officeDocument/2006/relationships/font" Target="fonts/PlayfairDisplay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Montserrat-regular.fntdata"/><Relationship Id="rId25" Type="http://schemas.openxmlformats.org/officeDocument/2006/relationships/font" Target="fonts/PlayfairDisplay-boldItalic.fntdata"/><Relationship Id="rId28" Type="http://schemas.openxmlformats.org/officeDocument/2006/relationships/font" Target="fonts/Oswald-regular.fntdata"/><Relationship Id="rId27" Type="http://schemas.openxmlformats.org/officeDocument/2006/relationships/font" Target="fonts/Montserrat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Oswald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accent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3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Playfair Display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Week 6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04-04-2016</a:t>
            </a:r>
          </a:p>
        </p:txBody>
      </p:sp>
      <p:sp>
        <p:nvSpPr>
          <p:cNvPr id="59" name="Shape 59"/>
          <p:cNvSpPr txBox="1"/>
          <p:nvPr>
            <p:ph idx="1" type="subTitle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-GB"/>
              <a:t>Guide on what we will accomplish today.</a:t>
            </a:r>
          </a:p>
        </p:txBody>
      </p:sp>
      <p:sp>
        <p:nvSpPr>
          <p:cNvPr id="60" name="Shape 6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-GB"/>
              <a:t>ITC211/ITC548 Class 2 Game Plan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GB"/>
              <a:t>Assessment 2 - The Nitty Gritty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GB"/>
              <a:t>Assessment 1 - Preliminary Results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GB"/>
              <a:t>Class Roll Checking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lang="en-GB"/>
              <a:t>Chapter 5 - Part 1 Lecture</a:t>
            </a:r>
          </a:p>
          <a:p>
            <a:pPr indent="-228600" lvl="0" marL="457200">
              <a:spcBef>
                <a:spcPts val="0"/>
              </a:spcBef>
            </a:pPr>
            <a:r>
              <a:rPr lang="en-GB"/>
              <a:t>Tutorial Time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Rationale - The skills you will gain from this assessment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-GB"/>
              <a:t>This assessment has been designed to allow students </a:t>
            </a:r>
            <a:r>
              <a:rPr lang="en-GB">
                <a:highlight>
                  <a:srgbClr val="FFFF00"/>
                </a:highlight>
              </a:rPr>
              <a:t>to test and demonstrate</a:t>
            </a:r>
            <a:r>
              <a:rPr lang="en-GB"/>
              <a:t> their topic understanding related to:</a:t>
            </a:r>
          </a:p>
          <a:p>
            <a:pPr indent="-298450" lvl="0" marL="457200" rtl="0">
              <a:spcBef>
                <a:spcPts val="0"/>
              </a:spcBef>
              <a:spcAft>
                <a:spcPts val="0"/>
              </a:spcAft>
              <a:buSzPct val="61111"/>
              <a:buFont typeface="Arial"/>
            </a:pPr>
            <a:r>
              <a:rPr lang="en-GB"/>
              <a:t>describe the </a:t>
            </a:r>
            <a:r>
              <a:rPr lang="en-GB">
                <a:highlight>
                  <a:srgbClr val="FFFF00"/>
                </a:highlight>
              </a:rPr>
              <a:t>context of an information system</a:t>
            </a:r>
            <a:r>
              <a:rPr lang="en-GB"/>
              <a:t>;</a:t>
            </a:r>
          </a:p>
          <a:p>
            <a:pPr indent="-298450" lvl="0" marL="457200" rtl="0">
              <a:spcBef>
                <a:spcPts val="0"/>
              </a:spcBef>
              <a:spcAft>
                <a:spcPts val="0"/>
              </a:spcAft>
              <a:buSzPct val="61111"/>
              <a:buFont typeface="Arial"/>
            </a:pPr>
            <a:r>
              <a:rPr lang="en-GB"/>
              <a:t>compare the </a:t>
            </a:r>
            <a:r>
              <a:rPr lang="en-GB">
                <a:highlight>
                  <a:srgbClr val="FFFF00"/>
                </a:highlight>
              </a:rPr>
              <a:t>range of requirements gathering techniques</a:t>
            </a:r>
            <a:r>
              <a:rPr lang="en-GB"/>
              <a:t>;</a:t>
            </a:r>
          </a:p>
          <a:p>
            <a:pPr indent="-298450" lvl="0" marL="457200" rtl="0">
              <a:spcBef>
                <a:spcPts val="0"/>
              </a:spcBef>
              <a:spcAft>
                <a:spcPts val="0"/>
              </a:spcAft>
              <a:buSzPct val="61111"/>
              <a:buFont typeface="Arial"/>
            </a:pPr>
            <a:r>
              <a:rPr lang="en-GB"/>
              <a:t>describe and </a:t>
            </a:r>
            <a:r>
              <a:rPr lang="en-GB">
                <a:highlight>
                  <a:srgbClr val="FFFF00"/>
                </a:highlight>
              </a:rPr>
              <a:t>apply feasibility study methods and approaches</a:t>
            </a:r>
            <a:r>
              <a:rPr lang="en-GB"/>
              <a:t>;</a:t>
            </a:r>
          </a:p>
          <a:p>
            <a:pPr indent="-298450" lvl="0" marL="457200" rtl="0">
              <a:spcBef>
                <a:spcPts val="0"/>
              </a:spcBef>
              <a:spcAft>
                <a:spcPts val="0"/>
              </a:spcAft>
              <a:buSzPct val="61111"/>
              <a:buFont typeface="Arial"/>
            </a:pPr>
            <a:r>
              <a:rPr lang="en-GB"/>
              <a:t>develop </a:t>
            </a:r>
            <a:r>
              <a:rPr lang="en-GB">
                <a:highlight>
                  <a:srgbClr val="FFFF00"/>
                </a:highlight>
              </a:rPr>
              <a:t>system requirements models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Marking Criteria - A perfect score is possible, check how:</a:t>
            </a:r>
          </a:p>
        </p:txBody>
      </p:sp>
      <p:graphicFrame>
        <p:nvGraphicFramePr>
          <p:cNvPr id="126" name="Shape 126"/>
          <p:cNvGraphicFramePr/>
          <p:nvPr/>
        </p:nvGraphicFramePr>
        <p:xfrm>
          <a:off x="375375" y="119900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{47FEF00F-A650-4CD0-8C0F-EF9B9A4828C9}</a:tableStyleId>
              </a:tblPr>
              <a:tblGrid>
                <a:gridCol w="1755600"/>
                <a:gridCol w="5778500"/>
                <a:gridCol w="892750"/>
              </a:tblGrid>
              <a:tr h="513375"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en-GB"/>
                        <a:t>Criteria</a:t>
                      </a:r>
                    </a:p>
                  </a:txBody>
                  <a:tcPr marT="91425" marB="91425" marR="91425" marL="91425">
                    <a:solidFill>
                      <a:srgbClr val="A4C2F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en-GB"/>
                        <a:t>Details (on top of Subject Course Outline specifications)</a:t>
                      </a:r>
                    </a:p>
                  </a:txBody>
                  <a:tcPr marT="91425" marB="91425" marR="91425" marL="91425">
                    <a:solidFill>
                      <a:srgbClr val="A4C2F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en-GB"/>
                        <a:t>Marks</a:t>
                      </a:r>
                    </a:p>
                  </a:txBody>
                  <a:tcPr marT="91425" marB="91425" marR="91425" marL="91425">
                    <a:solidFill>
                      <a:srgbClr val="A4C2F4"/>
                    </a:solidFill>
                  </a:tcPr>
                </a:tc>
              </a:tr>
              <a:tr h="51835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Draft Project Vision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-Complete three parts: Problem Description, System Capabilities, Business Benefits (plus academic journal extended researches)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en-GB" sz="2400"/>
                        <a:t>10</a:t>
                      </a:r>
                    </a:p>
                  </a:txBody>
                  <a:tcPr marT="91425" marB="91425" marR="91425" marL="91425"/>
                </a:tc>
              </a:tr>
              <a:tr h="1061675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Functional Requirements Specification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- Several Use Case Diagrams with corresponding Short Use Case Description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-At least ONE Use Case Diagram with corresponding Full Use Case Description for a CRITICAL CORE USE CASE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en-GB" sz="2400"/>
                        <a:t>16</a:t>
                      </a:r>
                    </a:p>
                  </a:txBody>
                  <a:tcPr marT="91425" marB="91425" marR="91425" marL="91425"/>
                </a:tc>
              </a:tr>
              <a:tr h="49845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Presentation, writing style, grammar and references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-Must be presented as a Formal Academic Report. Clear.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-Well proofread report with correct word usage, spelling, grammar and logical in construction that flows from top to bottom.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-Proper APA Citation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en-GB" sz="2400"/>
                        <a:t>4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Interact2 -&gt; Resources -&gt;</a:t>
            </a:r>
          </a:p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GB"/>
              <a:t>Student Resources -&gt; Assessment Information</a:t>
            </a:r>
          </a:p>
        </p:txBody>
      </p:sp>
      <p:sp>
        <p:nvSpPr>
          <p:cNvPr id="132" name="Shape 132"/>
          <p:cNvSpPr txBox="1"/>
          <p:nvPr>
            <p:ph idx="4294967295" type="body"/>
          </p:nvPr>
        </p:nvSpPr>
        <p:spPr>
          <a:xfrm>
            <a:off x="311700" y="729800"/>
            <a:ext cx="8520600" cy="783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3000"/>
              <a:t>Where to get sample work?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Assessment 1 - 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/>
              <a:t>Preliminary Results</a:t>
            </a:r>
          </a:p>
        </p:txBody>
      </p:sp>
      <p:sp>
        <p:nvSpPr>
          <p:cNvPr id="138" name="Shape 138"/>
          <p:cNvSpPr txBox="1"/>
          <p:nvPr>
            <p:ph idx="1" type="subTitle"/>
          </p:nvPr>
        </p:nvSpPr>
        <p:spPr>
          <a:xfrm>
            <a:off x="344250" y="3550650"/>
            <a:ext cx="4910100" cy="802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Here’s the preliminary results for your 1st Assessment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Class Roll Checking</a:t>
            </a:r>
          </a:p>
        </p:txBody>
      </p:sp>
      <p:sp>
        <p:nvSpPr>
          <p:cNvPr id="144" name="Shape 144"/>
          <p:cNvSpPr txBox="1"/>
          <p:nvPr>
            <p:ph idx="1" type="subTitle"/>
          </p:nvPr>
        </p:nvSpPr>
        <p:spPr>
          <a:xfrm>
            <a:off x="344250" y="3550650"/>
            <a:ext cx="6805200" cy="55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Please indicate a Yay! or a Nay!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Chapter 5 -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/>
              <a:t>Part 1 Lecture</a:t>
            </a:r>
          </a:p>
        </p:txBody>
      </p:sp>
      <p:sp>
        <p:nvSpPr>
          <p:cNvPr id="150" name="Shape 150"/>
          <p:cNvSpPr txBox="1"/>
          <p:nvPr>
            <p:ph idx="1" type="subTitle"/>
          </p:nvPr>
        </p:nvSpPr>
        <p:spPr>
          <a:xfrm>
            <a:off x="344250" y="3550650"/>
            <a:ext cx="4440600" cy="505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Let’s go...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Tutorial Time</a:t>
            </a:r>
          </a:p>
        </p:txBody>
      </p:sp>
      <p:sp>
        <p:nvSpPr>
          <p:cNvPr id="156" name="Shape 156"/>
          <p:cNvSpPr txBox="1"/>
          <p:nvPr>
            <p:ph idx="1" type="subTitle"/>
          </p:nvPr>
        </p:nvSpPr>
        <p:spPr>
          <a:xfrm>
            <a:off x="344250" y="3550650"/>
            <a:ext cx="5650800" cy="539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Review Time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ITC211 / ITC548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/>
              <a:t>Class 2 Game Plan</a:t>
            </a:r>
          </a:p>
        </p:txBody>
      </p:sp>
      <p:sp>
        <p:nvSpPr>
          <p:cNvPr id="66" name="Shape 66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Here’s what’s ahead...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But first, quick review...</a:t>
            </a:r>
          </a:p>
        </p:txBody>
      </p:sp>
      <p:graphicFrame>
        <p:nvGraphicFramePr>
          <p:cNvPr id="72" name="Shape 72"/>
          <p:cNvGraphicFramePr/>
          <p:nvPr/>
        </p:nvGraphicFramePr>
        <p:xfrm>
          <a:off x="369875" y="1651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{47FEF00F-A650-4CD0-8C0F-EF9B9A4828C9}</a:tableStyleId>
              </a:tblPr>
              <a:tblGrid>
                <a:gridCol w="1633900"/>
                <a:gridCol w="1167525"/>
                <a:gridCol w="1400700"/>
                <a:gridCol w="1400700"/>
                <a:gridCol w="1400700"/>
                <a:gridCol w="1400700"/>
              </a:tblGrid>
              <a:tr h="399725"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i="1" lang="en-GB"/>
                        <a:t>Week Number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en-GB"/>
                        <a:t>1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en-GB"/>
                        <a:t>2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en-GB"/>
                        <a:t>3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en-GB"/>
                        <a:t>4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-GB"/>
                        <a:t>5</a:t>
                      </a: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en-GB"/>
                        <a:t>Holiday</a:t>
                      </a:r>
                    </a:p>
                  </a:txBody>
                  <a:tcPr marT="91425" marB="91425" marR="91425" marL="91425">
                    <a:solidFill>
                      <a:srgbClr val="999999"/>
                    </a:solidFill>
                  </a:tcPr>
                </a:tc>
              </a:tr>
              <a:tr h="399725"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i="1" lang="en-GB"/>
                        <a:t>Date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29-02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07-03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14-03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21-03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28-03</a:t>
                      </a:r>
                    </a:p>
                  </a:txBody>
                  <a:tcPr marT="91425" marB="91425" marR="91425" marL="91425">
                    <a:solidFill>
                      <a:srgbClr val="999999"/>
                    </a:solidFill>
                  </a:tcPr>
                </a:tc>
              </a:tr>
              <a:tr h="613175"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i="1" lang="en-GB"/>
                        <a:t>Assessments Due Date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1</a:t>
                      </a: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20-03</a:t>
                      </a:r>
                    </a:p>
                  </a:txBody>
                  <a:tcPr marT="91425" marB="91425" marR="91425" marL="91425"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999999"/>
                    </a:solidFill>
                  </a:tcPr>
                </a:tc>
              </a:tr>
              <a:tr h="61317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i="1" lang="en-GB"/>
                        <a:t>Assessments Return Date*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999999"/>
                    </a:solidFill>
                  </a:tcPr>
                </a:tc>
              </a:tr>
              <a:tr h="61317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i="1" lang="en-GB"/>
                        <a:t>Topics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CH1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OL CHA, CH2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CH3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CH4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9999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Here’s our journey...</a:t>
            </a:r>
          </a:p>
        </p:txBody>
      </p:sp>
      <p:graphicFrame>
        <p:nvGraphicFramePr>
          <p:cNvPr id="78" name="Shape 78"/>
          <p:cNvGraphicFramePr/>
          <p:nvPr/>
        </p:nvGraphicFramePr>
        <p:xfrm>
          <a:off x="369875" y="1651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{47FEF00F-A650-4CD0-8C0F-EF9B9A4828C9}</a:tableStyleId>
              </a:tblPr>
              <a:tblGrid>
                <a:gridCol w="980350"/>
                <a:gridCol w="700500"/>
                <a:gridCol w="840425"/>
                <a:gridCol w="840425"/>
                <a:gridCol w="840425"/>
                <a:gridCol w="840425"/>
                <a:gridCol w="840425"/>
                <a:gridCol w="840425"/>
                <a:gridCol w="840425"/>
                <a:gridCol w="840425"/>
              </a:tblGrid>
              <a:tr h="3997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i="1" lang="en-GB" sz="1100"/>
                        <a:t>Week Number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-GB"/>
                        <a:t>6</a:t>
                      </a:r>
                    </a:p>
                  </a:txBody>
                  <a:tcPr marT="91425" marB="91425" marR="91425" marL="91425">
                    <a:solidFill>
                      <a:srgbClr val="00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-GB" u="sng"/>
                        <a:t>7</a:t>
                      </a:r>
                    </a:p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-GB" u="sng"/>
                        <a:t>REP</a:t>
                      </a:r>
                    </a:p>
                  </a:txBody>
                  <a:tcPr marT="91425" marB="91425" marR="91425" marL="91425">
                    <a:solidFill>
                      <a:srgbClr val="00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-GB"/>
                        <a:t>8</a:t>
                      </a:r>
                    </a:p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-GB"/>
                        <a:t>Break</a:t>
                      </a:r>
                    </a:p>
                  </a:txBody>
                  <a:tcPr marT="91425" marB="91425" marR="91425" marL="91425"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-GB" u="sng"/>
                        <a:t>9</a:t>
                      </a:r>
                    </a:p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-GB" u="sng"/>
                        <a:t>REP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-GB"/>
                        <a:t>10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-GB"/>
                        <a:t>11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-GB"/>
                        <a:t>12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-GB"/>
                        <a:t>13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-GB"/>
                        <a:t>14</a:t>
                      </a:r>
                    </a:p>
                  </a:txBody>
                  <a:tcPr marT="91425" marB="91425" marR="91425" marL="91425"/>
                </a:tc>
              </a:tr>
              <a:tr h="3997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i="1" lang="en-GB" sz="1100"/>
                        <a:t>Date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04-04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11-04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18-04</a:t>
                      </a:r>
                    </a:p>
                  </a:txBody>
                  <a:tcPr marT="91425" marB="91425" marR="91425" marL="91425"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27-04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02-05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09-05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16-05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23-05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30-05</a:t>
                      </a:r>
                    </a:p>
                  </a:txBody>
                  <a:tcPr marT="91425" marB="91425" marR="91425" marL="91425"/>
                </a:tc>
              </a:tr>
              <a:tr h="61317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i="1" lang="en-GB" sz="1100"/>
                        <a:t>Assessments Due Date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2</a:t>
                      </a:r>
                    </a:p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10-04</a:t>
                      </a:r>
                    </a:p>
                  </a:txBody>
                  <a:tcPr marT="91425" marB="91425" marR="91425" marL="91425"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3</a:t>
                      </a:r>
                    </a:p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15-05</a:t>
                      </a:r>
                    </a:p>
                  </a:txBody>
                  <a:tcPr marT="91425" marB="91425" marR="91425" marL="91425"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61317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i="1" lang="en-GB" sz="1100"/>
                        <a:t>Assessments Return Date*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1</a:t>
                      </a:r>
                    </a:p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04-04</a:t>
                      </a:r>
                    </a:p>
                  </a:txBody>
                  <a:tcPr marT="91425" marB="91425" marR="91425" marL="91425">
                    <a:solidFill>
                      <a:srgbClr val="9FC5E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2</a:t>
                      </a:r>
                    </a:p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27-04</a:t>
                      </a:r>
                    </a:p>
                  </a:txBody>
                  <a:tcPr marT="91425" marB="91425" marR="91425" marL="91425">
                    <a:solidFill>
                      <a:srgbClr val="9FC5E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3</a:t>
                      </a:r>
                    </a:p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23-05</a:t>
                      </a:r>
                    </a:p>
                  </a:txBody>
                  <a:tcPr marT="91425" marB="91425" marR="91425" marL="91425">
                    <a:solidFill>
                      <a:srgbClr val="9FC5E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61317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i="1" lang="en-GB" sz="1100"/>
                        <a:t>Topics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CH5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CH5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OL CHB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NON</a:t>
                      </a:r>
                    </a:p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FUNC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SDLC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SDLC</a:t>
                      </a:r>
                    </a:p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CH10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SDLC</a:t>
                      </a:r>
                    </a:p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CH11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REV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79" name="Shape 79"/>
          <p:cNvSpPr/>
          <p:nvPr/>
        </p:nvSpPr>
        <p:spPr>
          <a:xfrm>
            <a:off x="4801575" y="826525"/>
            <a:ext cx="3311400" cy="572700"/>
          </a:xfrm>
          <a:prstGeom prst="wedgeRoundRectCallout">
            <a:avLst>
              <a:gd fmla="val -134121" name="adj1"/>
              <a:gd fmla="val 101597" name="adj2"/>
              <a:gd fmla="val 0" name="adj3"/>
            </a:avLst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Very important topic, that’s why we’ll be allotting 2 days for Chapter 5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Assessment 2 - 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/>
              <a:t>The Nitty Gritty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Here’s what’s ahead...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12000"/>
              <a:t>Value: 30%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-GB"/>
              <a:t>Due date: </a:t>
            </a:r>
            <a:r>
              <a:rPr b="1" lang="en-GB"/>
              <a:t>10-Apr-2016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-GB"/>
              <a:t>Return date: </a:t>
            </a:r>
            <a:r>
              <a:rPr b="1" lang="en-GB"/>
              <a:t>03-May-2016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Submission method: </a:t>
            </a:r>
            <a:r>
              <a:rPr b="1" lang="en-GB"/>
              <a:t>TurnItIn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18727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Task (Additional Background Information)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904350"/>
            <a:ext cx="8520600" cy="3970200"/>
          </a:xfrm>
          <a:prstGeom prst="rect">
            <a:avLst/>
          </a:prstGeom>
          <a:ln cap="flat" cmpd="sng" w="9525">
            <a:solidFill>
              <a:srgbClr val="FFFF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u="sng"/>
              <a:t>Further background</a:t>
            </a:r>
            <a:r>
              <a:rPr lang="en-GB"/>
              <a:t>: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/>
              <a:t>Youth assigned to a headspace case worker may subsequently be </a:t>
            </a:r>
            <a:r>
              <a:rPr lang="en-GB">
                <a:highlight>
                  <a:srgbClr val="FFFF00"/>
                </a:highlight>
              </a:rPr>
              <a:t>admitted to the Emergency Department (ED) </a:t>
            </a:r>
            <a:r>
              <a:rPr lang="en-GB"/>
              <a:t>of the local regional hospital.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/>
              <a:t>Currently there is no requirement for the </a:t>
            </a:r>
            <a:r>
              <a:rPr lang="en-GB">
                <a:highlight>
                  <a:srgbClr val="FFFF00"/>
                </a:highlight>
              </a:rPr>
              <a:t>ED staff to notify the headspace case worker</a:t>
            </a:r>
            <a:r>
              <a:rPr lang="en-GB"/>
              <a:t> when a client has been released. Sometimes case workers are notified, but often not. It means that days and even weeks can transpire before a case worker becomes aware of that release.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In the meantime the </a:t>
            </a:r>
            <a:r>
              <a:rPr lang="en-GB">
                <a:highlight>
                  <a:srgbClr val="FFFF00"/>
                </a:highlight>
              </a:rPr>
              <a:t>young person tends to return to the environment</a:t>
            </a:r>
            <a:r>
              <a:rPr lang="en-GB"/>
              <a:t> and circles of influence that led to the suicidal behaviours in the first place, without the coping and support mechanisms that a case worker can provide.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18727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Task ( YOUR task as a Systems Analyst )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311700" y="904350"/>
            <a:ext cx="8520600" cy="3970200"/>
          </a:xfrm>
          <a:prstGeom prst="rect">
            <a:avLst/>
          </a:prstGeom>
          <a:ln cap="flat" cmpd="sng" w="9525">
            <a:solidFill>
              <a:srgbClr val="FFFF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Consider that </a:t>
            </a:r>
            <a:r>
              <a:rPr lang="en-GB">
                <a:highlight>
                  <a:srgbClr val="00FF00"/>
                </a:highlight>
              </a:rPr>
              <a:t>funding has been approved </a:t>
            </a:r>
            <a:r>
              <a:rPr lang="en-GB"/>
              <a:t>for a project</a:t>
            </a:r>
          </a:p>
          <a:p>
            <a:pPr indent="-228600" lvl="0" marL="457200" rtl="0" algn="just">
              <a:spcBef>
                <a:spcPts val="0"/>
              </a:spcBef>
              <a:spcAft>
                <a:spcPts val="0"/>
              </a:spcAft>
            </a:pPr>
            <a:r>
              <a:rPr lang="en-GB"/>
              <a:t>to build a system that </a:t>
            </a:r>
            <a:r>
              <a:rPr lang="en-GB">
                <a:highlight>
                  <a:srgbClr val="FFFF00"/>
                </a:highlight>
              </a:rPr>
              <a:t>will capture the ‘story’ the first time</a:t>
            </a:r>
            <a:r>
              <a:rPr lang="en-GB"/>
              <a:t> it is told,</a:t>
            </a:r>
          </a:p>
          <a:p>
            <a:pPr indent="-228600" lvl="0" marL="457200" rtl="0" algn="just">
              <a:spcBef>
                <a:spcPts val="0"/>
              </a:spcBef>
              <a:spcAft>
                <a:spcPts val="0"/>
              </a:spcAft>
            </a:pPr>
            <a:r>
              <a:rPr lang="en-GB"/>
              <a:t>and </a:t>
            </a:r>
            <a:r>
              <a:rPr lang="en-GB">
                <a:highlight>
                  <a:srgbClr val="FFFF00"/>
                </a:highlight>
              </a:rPr>
              <a:t>give access to successive professionals</a:t>
            </a:r>
            <a:r>
              <a:rPr lang="en-GB"/>
              <a:t>, so that case notes and the story can become enriched,</a:t>
            </a:r>
          </a:p>
          <a:p>
            <a:pPr indent="-228600" lvl="0" marL="457200" rtl="0" algn="just">
              <a:spcBef>
                <a:spcPts val="0"/>
              </a:spcBef>
              <a:spcAft>
                <a:spcPts val="0"/>
              </a:spcAft>
            </a:pPr>
            <a:r>
              <a:rPr lang="en-GB"/>
              <a:t>and the </a:t>
            </a:r>
            <a:r>
              <a:rPr lang="en-GB">
                <a:highlight>
                  <a:srgbClr val="FFFF00"/>
                </a:highlight>
              </a:rPr>
              <a:t>young person can be assisted more appropriately</a:t>
            </a:r>
            <a:r>
              <a:rPr lang="en-GB"/>
              <a:t>.</a:t>
            </a:r>
          </a:p>
          <a:p>
            <a:pPr lv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You are business systems analyst assigned to the project,</a:t>
            </a:r>
          </a:p>
          <a:p>
            <a:pPr lvl="0" rtl="0" algn="just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61111"/>
              <a:buFont typeface="Arial"/>
              <a:buNone/>
            </a:pPr>
            <a:r>
              <a:rPr lang="en-GB"/>
              <a:t>you will need </a:t>
            </a:r>
            <a:r>
              <a:rPr lang="en-GB" u="sng"/>
              <a:t>to produce</a:t>
            </a:r>
            <a:r>
              <a:rPr lang="en-GB"/>
              <a:t>:</a:t>
            </a:r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b="1" lang="en-GB">
                <a:highlight>
                  <a:srgbClr val="FFFF00"/>
                </a:highlight>
              </a:rPr>
              <a:t>A draft Project Vision.</a:t>
            </a:r>
          </a:p>
          <a:p>
            <a:pPr indent="-228600" lvl="1" marL="914400" rtl="0">
              <a:spcBef>
                <a:spcPts val="0"/>
              </a:spcBef>
              <a:spcAft>
                <a:spcPts val="0"/>
              </a:spcAft>
              <a:buAutoNum type="alphaLcPeriod"/>
            </a:pPr>
            <a:r>
              <a:rPr lang="en-GB"/>
              <a:t>This sets out the business case, and summarises other aspects of the project, including ‘needs and features’, and other product requirements.</a:t>
            </a:r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b="1" lang="en-GB">
                <a:highlight>
                  <a:srgbClr val="FFFF00"/>
                </a:highlight>
              </a:rPr>
              <a:t>Functional Requirements Specification.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/>
          <p:nvPr/>
        </p:nvSpPr>
        <p:spPr>
          <a:xfrm>
            <a:off x="3260925" y="3260900"/>
            <a:ext cx="2778900" cy="336300"/>
          </a:xfrm>
          <a:prstGeom prst="wedgeEllipseCallout">
            <a:avLst>
              <a:gd fmla="val -52823" name="adj1"/>
              <a:gd fmla="val 43302" name="adj2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Chapter 1 - page 13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311700" y="222125"/>
            <a:ext cx="8520600" cy="1011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What’s inside a Functional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/>
              <a:t>Requirements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Specification?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311700" y="1234075"/>
            <a:ext cx="8520600" cy="2979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-GB"/>
              <a:t>This should involve a </a:t>
            </a:r>
            <a:r>
              <a:rPr b="1" lang="en-GB">
                <a:highlight>
                  <a:srgbClr val="FFFF00"/>
                </a:highlight>
              </a:rPr>
              <a:t>Use Case Model</a:t>
            </a:r>
            <a:r>
              <a:rPr lang="en-GB">
                <a:highlight>
                  <a:srgbClr val="FFFF00"/>
                </a:highlight>
              </a:rPr>
              <a:t>,</a:t>
            </a:r>
          </a:p>
          <a:p>
            <a:pPr indent="-228600" lvl="1" marL="914400" rtl="0">
              <a:spcBef>
                <a:spcPts val="0"/>
              </a:spcBef>
              <a:buAutoNum type="alphaLcPeriod"/>
            </a:pPr>
            <a:r>
              <a:rPr lang="en-GB"/>
              <a:t>backed up by </a:t>
            </a:r>
            <a:r>
              <a:rPr b="1" lang="en-GB">
                <a:highlight>
                  <a:srgbClr val="FFFF00"/>
                </a:highlight>
              </a:rPr>
              <a:t>short use case descriptions</a:t>
            </a:r>
            <a:r>
              <a:rPr lang="en-GB"/>
              <a:t>. 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-GB"/>
              <a:t>There should be </a:t>
            </a:r>
            <a:r>
              <a:rPr b="1" lang="en-GB">
                <a:highlight>
                  <a:srgbClr val="FFFF00"/>
                </a:highlight>
              </a:rPr>
              <a:t>at least one</a:t>
            </a:r>
            <a:r>
              <a:rPr lang="en-GB">
                <a:highlight>
                  <a:srgbClr val="FFFF00"/>
                </a:highlight>
              </a:rPr>
              <a:t> full use case description</a:t>
            </a:r>
          </a:p>
          <a:p>
            <a:pPr indent="-228600" lvl="1" marL="914400" rtl="0">
              <a:spcBef>
                <a:spcPts val="0"/>
              </a:spcBef>
              <a:buAutoNum type="alphaLcPeriod"/>
            </a:pPr>
            <a:r>
              <a:rPr lang="en-GB">
                <a:highlight>
                  <a:srgbClr val="00FF00"/>
                </a:highlight>
              </a:rPr>
              <a:t>for a critical core use case</a:t>
            </a:r>
            <a:r>
              <a:rPr lang="en-GB"/>
              <a:t>;</a:t>
            </a:r>
          </a:p>
          <a:p>
            <a:pPr indent="-228600" lvl="2" marL="1371600" rtl="0">
              <a:spcBef>
                <a:spcPts val="0"/>
              </a:spcBef>
              <a:buAutoNum type="romanLcPeriod"/>
            </a:pPr>
            <a:r>
              <a:rPr lang="en-GB"/>
              <a:t>this could be an Emergency Department admission,</a:t>
            </a:r>
          </a:p>
          <a:p>
            <a:pPr indent="-228600" lvl="2" marL="1371600" rtl="0">
              <a:spcBef>
                <a:spcPts val="0"/>
              </a:spcBef>
              <a:buAutoNum type="romanLcPeriod"/>
            </a:pPr>
            <a:r>
              <a:rPr lang="en-GB"/>
              <a:t>or inter-agency communication,</a:t>
            </a:r>
          </a:p>
          <a:p>
            <a:pPr indent="-228600" lvl="3" marL="1828800" rtl="0">
              <a:spcBef>
                <a:spcPts val="0"/>
              </a:spcBef>
              <a:buAutoNum type="arabicPeriod"/>
            </a:pPr>
            <a:r>
              <a:rPr lang="en-GB"/>
              <a:t>such as between a public hospital psychiatrist and a headspace case worker.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-GB"/>
              <a:t>(</a:t>
            </a:r>
            <a:r>
              <a:rPr lang="en-GB">
                <a:highlight>
                  <a:srgbClr val="FFFF00"/>
                </a:highlight>
              </a:rPr>
              <a:t>Identifying critical core use cases</a:t>
            </a:r>
            <a:r>
              <a:rPr lang="en-GB"/>
              <a:t> allows us </a:t>
            </a:r>
            <a:r>
              <a:rPr lang="en-GB">
                <a:highlight>
                  <a:srgbClr val="FFFF00"/>
                </a:highlight>
              </a:rPr>
              <a:t>to address the issue of project risk</a:t>
            </a:r>
            <a:r>
              <a:rPr lang="en-GB"/>
              <a:t>).</a:t>
            </a:r>
          </a:p>
        </p:txBody>
      </p:sp>
      <p:sp>
        <p:nvSpPr>
          <p:cNvPr id="111" name="Shape 111"/>
          <p:cNvSpPr/>
          <p:nvPr/>
        </p:nvSpPr>
        <p:spPr>
          <a:xfrm>
            <a:off x="4437450" y="781175"/>
            <a:ext cx="3440100" cy="795600"/>
          </a:xfrm>
          <a:prstGeom prst="wedgeEllipseCallout">
            <a:avLst>
              <a:gd fmla="val -42505" name="adj1"/>
              <a:gd fmla="val 85621" name="adj2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/>
              <a:t>Chapter 3. See “Developing a Use Case Diagram” page 87 for steps</a:t>
            </a:r>
          </a:p>
        </p:txBody>
      </p:sp>
      <p:sp>
        <p:nvSpPr>
          <p:cNvPr id="112" name="Shape 112"/>
          <p:cNvSpPr/>
          <p:nvPr/>
        </p:nvSpPr>
        <p:spPr>
          <a:xfrm>
            <a:off x="5569300" y="1659875"/>
            <a:ext cx="3003300" cy="572700"/>
          </a:xfrm>
          <a:prstGeom prst="wedgeEllipseCallout">
            <a:avLst>
              <a:gd fmla="val -81341" name="adj1"/>
              <a:gd fmla="val 47590" name="adj2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Chapter 3 - page 81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Or Chapter 5 - page 133</a:t>
            </a:r>
          </a:p>
        </p:txBody>
      </p:sp>
      <p:sp>
        <p:nvSpPr>
          <p:cNvPr id="113" name="Shape 113"/>
          <p:cNvSpPr/>
          <p:nvPr/>
        </p:nvSpPr>
        <p:spPr>
          <a:xfrm>
            <a:off x="6331275" y="2521300"/>
            <a:ext cx="2756700" cy="492900"/>
          </a:xfrm>
          <a:prstGeom prst="wedgeEllipseCallout">
            <a:avLst>
              <a:gd fmla="val -51625" name="adj1"/>
              <a:gd fmla="val -47723" name="adj2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Chapter 5 - page 133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Or Today’s Lecture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x="175" y="4829725"/>
            <a:ext cx="9144000" cy="313500"/>
          </a:xfrm>
          <a:prstGeom prst="rect">
            <a:avLst/>
          </a:prstGeom>
          <a:solidFill>
            <a:srgbClr val="1155CC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i="1" lang="en-GB">
                <a:solidFill>
                  <a:srgbClr val="FFFFFF"/>
                </a:solidFill>
              </a:rPr>
              <a:t>Note: Activity Diagram for full use case description is appreciated but not required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