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652" autoAdjust="0"/>
    <p:restoredTop sz="73635" autoAdjust="0"/>
  </p:normalViewPr>
  <p:slideViewPr>
    <p:cSldViewPr snapToGrid="0">
      <p:cViewPr varScale="1">
        <p:scale>
          <a:sx n="21" d="100"/>
          <a:sy n="21" d="100"/>
        </p:scale>
        <p:origin x="-955" y="-8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71EFB-6C8E-194D-ABEC-83CC7177B4B3}" type="datetimeFigureOut">
              <a:rPr lang="en-US" smtClean="0"/>
              <a:pPr/>
              <a:t>4/5/2017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51F6A-5598-734C-A5D4-1E7CAEB6F22D}" type="slidenum">
              <a:rPr lang="en-US" smtClean="0"/>
              <a:pPr/>
              <a:t>‹#›</a:t>
            </a:fld>
            <a:endParaRPr lang="en-US"/>
          </a:p>
        </p:txBody>
      </p:sp>
    </p:spTree>
    <p:extLst>
      <p:ext uri="{BB962C8B-B14F-4D97-AF65-F5344CB8AC3E}">
        <p14:creationId xmlns:p14="http://schemas.microsoft.com/office/powerpoint/2010/main" xmlns="" val="35433662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1</a:t>
            </a:fld>
            <a:endParaRPr lang="en-US"/>
          </a:p>
        </p:txBody>
      </p:sp>
    </p:spTree>
    <p:extLst>
      <p:ext uri="{BB962C8B-B14F-4D97-AF65-F5344CB8AC3E}">
        <p14:creationId xmlns:p14="http://schemas.microsoft.com/office/powerpoint/2010/main" xmlns="" val="48177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ea typeface="ＭＳ Ｐゴシック" charset="-128"/>
              </a:rPr>
              <a:t>The checklist of the stuff and key leaders will see to it that the coalition is ready to operate and have everything in place before getting new members. This will see to it that they get the commitment of the group as whole. Educating the potential members will involve giving them the information about the coalition in order for them to see how they are likely to benefit from joining the group. </a:t>
            </a:r>
            <a:endParaRPr lang="en-US" altLang="en-US" dirty="0">
              <a:ea typeface="ＭＳ Ｐゴシック" charset="-128"/>
            </a:endParaRPr>
          </a:p>
        </p:txBody>
      </p:sp>
      <p:sp>
        <p:nvSpPr>
          <p:cNvPr id="4" name="Slide Number Placeholder 3"/>
          <p:cNvSpPr>
            <a:spLocks noGrp="1"/>
          </p:cNvSpPr>
          <p:nvPr>
            <p:ph type="sldNum" sz="quarter" idx="10"/>
          </p:nvPr>
        </p:nvSpPr>
        <p:spPr/>
        <p:txBody>
          <a:bodyPr/>
          <a:lstStyle/>
          <a:p>
            <a:fld id="{19551F6A-5598-734C-A5D4-1E7CAEB6F22D}" type="slidenum">
              <a:rPr lang="en-US" smtClean="0"/>
              <a:pPr/>
              <a:t>11</a:t>
            </a:fld>
            <a:endParaRPr lang="en-US"/>
          </a:p>
        </p:txBody>
      </p:sp>
    </p:spTree>
    <p:extLst>
      <p:ext uri="{BB962C8B-B14F-4D97-AF65-F5344CB8AC3E}">
        <p14:creationId xmlns:p14="http://schemas.microsoft.com/office/powerpoint/2010/main" xmlns="" val="1591432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entury" charset="0"/>
              </a:rPr>
              <a:t>The above processes will see to it that the coalition is developed in the right track in accordance with the plan. It will also enable the member to get to know the main reason why the coalition was formed so as to undertake their duties and responsibilities in a manner that will see to it that the coalition achieves its main objectives. </a:t>
            </a:r>
          </a:p>
          <a:p>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12</a:t>
            </a:fld>
            <a:endParaRPr lang="en-US"/>
          </a:p>
        </p:txBody>
      </p:sp>
    </p:spTree>
    <p:extLst>
      <p:ext uri="{BB962C8B-B14F-4D97-AF65-F5344CB8AC3E}">
        <p14:creationId xmlns:p14="http://schemas.microsoft.com/office/powerpoint/2010/main" xmlns="" val="2998048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charset="-128"/>
              </a:rPr>
              <a:t>Engaging the members will see to it that they are involved in the activities of the coalition directly and as such feel a sense of belonging. As such they will continue working with the coalition to achieve its agenda. Planning the work and working the plan will see to it that the coalition is able to achieve its goals and objectives. Training and conferences are very effective ways of educating the staff as well as the member on the most effective practices that will result to the success of the organization as a whole. </a:t>
            </a:r>
          </a:p>
          <a:p>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13</a:t>
            </a:fld>
            <a:endParaRPr lang="en-US"/>
          </a:p>
        </p:txBody>
      </p:sp>
    </p:spTree>
    <p:extLst>
      <p:ext uri="{BB962C8B-B14F-4D97-AF65-F5344CB8AC3E}">
        <p14:creationId xmlns:p14="http://schemas.microsoft.com/office/powerpoint/2010/main" xmlns="" val="17992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entury" charset="0"/>
              </a:rPr>
              <a:t>It would be very unfortunate if the coalition is formed and a few weeks down the line it collapses. The above factors will see to it that the coalition does not come to an end prematurely until it has been able to achieve the objectives for while it was developed to bring forth. Diversity is about including very individual in the community so a to make it have a balanced membership without bias. </a:t>
            </a:r>
          </a:p>
          <a:p>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14</a:t>
            </a:fld>
            <a:endParaRPr lang="en-US"/>
          </a:p>
        </p:txBody>
      </p:sp>
    </p:spTree>
    <p:extLst>
      <p:ext uri="{BB962C8B-B14F-4D97-AF65-F5344CB8AC3E}">
        <p14:creationId xmlns:p14="http://schemas.microsoft.com/office/powerpoint/2010/main" xmlns="" val="29495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it comes to</a:t>
            </a:r>
            <a:r>
              <a:rPr lang="en-US" baseline="0" dirty="0" smtClean="0"/>
              <a:t> how the coalition can benefit other communities there are six ways such as being a leader and advocate for the overall health and wellbeing of the community members by different approaches and strategies (</a:t>
            </a:r>
            <a:r>
              <a:rPr lang="en-US" baseline="0" dirty="0" err="1" smtClean="0"/>
              <a:t>Batan</a:t>
            </a:r>
            <a:r>
              <a:rPr lang="en-US" baseline="0" dirty="0" smtClean="0"/>
              <a:t>, </a:t>
            </a:r>
            <a:r>
              <a:rPr lang="en-US" baseline="0" dirty="0" err="1" smtClean="0"/>
              <a:t>Butterfoss</a:t>
            </a:r>
            <a:r>
              <a:rPr lang="en-US" baseline="0" dirty="0" smtClean="0"/>
              <a:t>, Jaffe &amp; </a:t>
            </a:r>
            <a:r>
              <a:rPr lang="en-US" baseline="0" dirty="0" err="1" smtClean="0"/>
              <a:t>LaPier</a:t>
            </a:r>
            <a:r>
              <a:rPr lang="en-US" baseline="0" dirty="0" smtClean="0"/>
              <a:t>). Having knowledge is very beneficial simply because the coalition can offer sound information for the aspiring tobacco free community. The broker of relationships is helpful to other communities because the coalition will have partnerships with other communities, agencies, and businesses. When it comes to the standards it is key that the coalition stay within local, state, and national guidelines. These standards can be helpful to the learning communities in order to stay professional and legal. The coalition helps with evaluations by allowing other communities to know and understand what does and does not work with or for the coalition. Finally, the monitor helps to keep track of the coalition’s progress while making necessary changes or suggestions to better the coalition (</a:t>
            </a:r>
            <a:r>
              <a:rPr lang="en-US" baseline="0" dirty="0" err="1" smtClean="0"/>
              <a:t>Batan</a:t>
            </a:r>
            <a:r>
              <a:rPr lang="en-US" baseline="0" dirty="0" smtClean="0"/>
              <a:t>, </a:t>
            </a:r>
            <a:r>
              <a:rPr lang="en-US" baseline="0" dirty="0" err="1" smtClean="0"/>
              <a:t>Butterfoss</a:t>
            </a:r>
            <a:r>
              <a:rPr lang="en-US" baseline="0" dirty="0" smtClean="0"/>
              <a:t>, Jaffe &amp; </a:t>
            </a:r>
            <a:r>
              <a:rPr lang="en-US" baseline="0" dirty="0" err="1" smtClean="0"/>
              <a:t>LaPier</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15</a:t>
            </a:fld>
            <a:endParaRPr lang="en-US"/>
          </a:p>
        </p:txBody>
      </p:sp>
    </p:spTree>
    <p:extLst>
      <p:ext uri="{BB962C8B-B14F-4D97-AF65-F5344CB8AC3E}">
        <p14:creationId xmlns:p14="http://schemas.microsoft.com/office/powerpoint/2010/main" xmlns="" val="912951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Aminha</a:t>
            </a:r>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16</a:t>
            </a:fld>
            <a:endParaRPr lang="en-US"/>
          </a:p>
        </p:txBody>
      </p:sp>
    </p:spTree>
    <p:extLst>
      <p:ext uri="{BB962C8B-B14F-4D97-AF65-F5344CB8AC3E}">
        <p14:creationId xmlns:p14="http://schemas.microsoft.com/office/powerpoint/2010/main" xmlns="" val="43958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coalition is defined as “a group of individuals and/or organizations with a common interest who agree to work together toward a common goal” (Community Tool Box, </a:t>
            </a:r>
            <a:r>
              <a:rPr lang="en-US" baseline="0" dirty="0" err="1" smtClean="0"/>
              <a:t>n.d.</a:t>
            </a:r>
            <a:r>
              <a:rPr lang="en-US" baseline="0" dirty="0" smtClean="0"/>
              <a:t>, para. 2). A community coalition is when these individuals and/or organizations come together to make their communities stronger, safer, and healthier. According to the Cancer Research UK (</a:t>
            </a:r>
            <a:r>
              <a:rPr lang="en-US" baseline="0" dirty="0" err="1" smtClean="0"/>
              <a:t>n.d.</a:t>
            </a:r>
            <a:r>
              <a:rPr lang="en-US" baseline="0" dirty="0" smtClean="0"/>
              <a:t>), academic research and scientific studies supports that:</a:t>
            </a:r>
          </a:p>
          <a:p>
            <a:pPr marL="171450" indent="-171450">
              <a:buFont typeface="Arial" charset="0"/>
              <a:buChar char="•"/>
            </a:pPr>
            <a:r>
              <a:rPr lang="en-US" baseline="0" dirty="0" smtClean="0"/>
              <a:t>Tobacco Is the biggest cause of cancer</a:t>
            </a:r>
          </a:p>
          <a:p>
            <a:pPr marL="171450" indent="-171450">
              <a:buFont typeface="Arial" charset="0"/>
              <a:buChar char="•"/>
            </a:pPr>
            <a:r>
              <a:rPr lang="en-US" baseline="0" dirty="0" smtClean="0"/>
              <a:t>Occasional smoking is also harmful</a:t>
            </a:r>
          </a:p>
          <a:p>
            <a:pPr marL="171450" indent="-171450">
              <a:buFont typeface="Arial" charset="0"/>
              <a:buChar char="•"/>
            </a:pPr>
            <a:r>
              <a:rPr lang="en-US" baseline="0" dirty="0" smtClean="0"/>
              <a:t>Smokeless tobacco, pipes, cigars, bidis and shisha also cause cancer</a:t>
            </a:r>
          </a:p>
          <a:p>
            <a:pPr marL="171450" indent="-171450">
              <a:buFont typeface="Arial" charset="0"/>
              <a:buChar char="•"/>
            </a:pPr>
            <a:r>
              <a:rPr lang="en-US" baseline="0" dirty="0" smtClean="0"/>
              <a:t>Chemicals in the smoke are harmful to the body  </a:t>
            </a:r>
          </a:p>
          <a:p>
            <a:pPr marL="171450" indent="-171450">
              <a:buFont typeface="Arial" charset="0"/>
              <a:buChar char="•"/>
            </a:pPr>
            <a:endParaRPr lang="en-US" baseline="0" dirty="0" smtClean="0"/>
          </a:p>
          <a:p>
            <a:pPr marL="0" indent="0">
              <a:buFontTx/>
              <a:buNone/>
            </a:pPr>
            <a:r>
              <a:rPr lang="en-US" baseline="0" dirty="0" smtClean="0"/>
              <a:t>Smoking cigarette is the cause of one in five deaths in the United States, making it the number one cause of death in the United States that can be prevented (Centers for Disease Control and Prevention, </a:t>
            </a:r>
            <a:r>
              <a:rPr lang="en-US" baseline="0" dirty="0" err="1" smtClean="0"/>
              <a:t>n.d.</a:t>
            </a:r>
            <a:r>
              <a:rPr lang="en-US" baseline="0" dirty="0" smtClean="0"/>
              <a:t>). Because all of the health risks that are connected with tobacco use, a community coalition must be developed: The Tobacco Program Coalition. This presentation seeks to describe the steps taken to develop, implement, and ensure sustainability of a Tobacco Program Coalition.</a:t>
            </a:r>
          </a:p>
        </p:txBody>
      </p:sp>
      <p:sp>
        <p:nvSpPr>
          <p:cNvPr id="4" name="Slide Number Placeholder 3"/>
          <p:cNvSpPr>
            <a:spLocks noGrp="1"/>
          </p:cNvSpPr>
          <p:nvPr>
            <p:ph type="sldNum" sz="quarter" idx="10"/>
          </p:nvPr>
        </p:nvSpPr>
        <p:spPr/>
        <p:txBody>
          <a:bodyPr/>
          <a:lstStyle/>
          <a:p>
            <a:fld id="{19551F6A-5598-734C-A5D4-1E7CAEB6F22D}" type="slidenum">
              <a:rPr lang="en-US" smtClean="0"/>
              <a:pPr/>
              <a:t>3</a:t>
            </a:fld>
            <a:endParaRPr lang="en-US"/>
          </a:p>
        </p:txBody>
      </p:sp>
    </p:spTree>
    <p:extLst>
      <p:ext uri="{BB962C8B-B14F-4D97-AF65-F5344CB8AC3E}">
        <p14:creationId xmlns:p14="http://schemas.microsoft.com/office/powerpoint/2010/main" xmlns="" val="28248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Aminha</a:t>
            </a:r>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4</a:t>
            </a:fld>
            <a:endParaRPr lang="en-US"/>
          </a:p>
        </p:txBody>
      </p:sp>
    </p:spTree>
    <p:extLst>
      <p:ext uri="{BB962C8B-B14F-4D97-AF65-F5344CB8AC3E}">
        <p14:creationId xmlns:p14="http://schemas.microsoft.com/office/powerpoint/2010/main" xmlns="" val="197488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Aminha</a:t>
            </a:r>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5</a:t>
            </a:fld>
            <a:endParaRPr lang="en-US"/>
          </a:p>
        </p:txBody>
      </p:sp>
    </p:spTree>
    <p:extLst>
      <p:ext uri="{BB962C8B-B14F-4D97-AF65-F5344CB8AC3E}">
        <p14:creationId xmlns:p14="http://schemas.microsoft.com/office/powerpoint/2010/main" xmlns="" val="42805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it comes to</a:t>
            </a:r>
            <a:r>
              <a:rPr lang="en-US" baseline="0" dirty="0" smtClean="0"/>
              <a:t> this specific coalition there are three key factors that propelled the coalition (Center for Disease Control and Prevention, 2016). The first key is to lower health risks to individuals and ones around the tobacco user. There are tobacco related diseases that can cause health problems, disease, and death. The coalition is trying to lower the amount of cancer, heart disease, strokes, respiratory symptoms, and infertility among individuals and groups. Lowering the amount of health risks can in turn lower the amount of tobacco users simply because he, she, or they are more aware of what the potential risks could be. The coalition is trying to bring awareness to massive amounts of people to help with the overall reduction of tobacco usage (Center for Disease Control and Prevention, 2016).</a:t>
            </a:r>
            <a:endParaRPr lang="en-US" dirty="0" smtClean="0"/>
          </a:p>
          <a:p>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6</a:t>
            </a:fld>
            <a:endParaRPr lang="en-US"/>
          </a:p>
        </p:txBody>
      </p:sp>
    </p:spTree>
    <p:extLst>
      <p:ext uri="{BB962C8B-B14F-4D97-AF65-F5344CB8AC3E}">
        <p14:creationId xmlns:p14="http://schemas.microsoft.com/office/powerpoint/2010/main" xmlns="" val="44870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vision of the coalition is to:</a:t>
            </a:r>
          </a:p>
          <a:p>
            <a:endParaRPr lang="en-US" baseline="0" dirty="0" smtClean="0"/>
          </a:p>
          <a:p>
            <a:r>
              <a:rPr lang="en-US" baseline="0" dirty="0" smtClean="0"/>
              <a:t>Promote, encourage and foster healthy lifestyles that will help build a healthier and stronger community by ensuring an environment free of tobacco use.</a:t>
            </a:r>
          </a:p>
          <a:p>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7</a:t>
            </a:fld>
            <a:endParaRPr lang="en-US"/>
          </a:p>
        </p:txBody>
      </p:sp>
    </p:spTree>
    <p:extLst>
      <p:ext uri="{BB962C8B-B14F-4D97-AF65-F5344CB8AC3E}">
        <p14:creationId xmlns:p14="http://schemas.microsoft.com/office/powerpoint/2010/main" xmlns="" val="47508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mission of the Tobacco Program Coalition is to: </a:t>
            </a:r>
          </a:p>
          <a:p>
            <a:endParaRPr lang="en-US" baseline="0" dirty="0" smtClean="0"/>
          </a:p>
          <a:p>
            <a:r>
              <a:rPr lang="en-US" baseline="0" dirty="0" smtClean="0"/>
              <a:t>Prevent tobacco use, promote and support cessation of tobacco use in the community through collaboration, education of health risks and benefits of cessation, and policy change while providing cessation support to the community.</a:t>
            </a:r>
          </a:p>
        </p:txBody>
      </p:sp>
      <p:sp>
        <p:nvSpPr>
          <p:cNvPr id="4" name="Slide Number Placeholder 3"/>
          <p:cNvSpPr>
            <a:spLocks noGrp="1"/>
          </p:cNvSpPr>
          <p:nvPr>
            <p:ph type="sldNum" sz="quarter" idx="10"/>
          </p:nvPr>
        </p:nvSpPr>
        <p:spPr/>
        <p:txBody>
          <a:bodyPr/>
          <a:lstStyle/>
          <a:p>
            <a:fld id="{19551F6A-5598-734C-A5D4-1E7CAEB6F22D}" type="slidenum">
              <a:rPr lang="en-US" smtClean="0"/>
              <a:pPr/>
              <a:t>8</a:t>
            </a:fld>
            <a:endParaRPr lang="en-US"/>
          </a:p>
        </p:txBody>
      </p:sp>
    </p:spTree>
    <p:extLst>
      <p:ext uri="{BB962C8B-B14F-4D97-AF65-F5344CB8AC3E}">
        <p14:creationId xmlns:p14="http://schemas.microsoft.com/office/powerpoint/2010/main" xmlns="" val="182705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purpose</a:t>
            </a:r>
            <a:r>
              <a:rPr lang="en-US" baseline="0" dirty="0" smtClean="0"/>
              <a:t> of the coalition is to help bring awareness to the harms of tobacco usage (Center for Disease Control and Prevention, 2016). The awareness can start off small but can grow into something much bigger. With awareness comes the reduction of tobacco related diseases simply because individuals can be more likely to stop using tobacco if found severely harmful. Another purpose of the coalition is to gather state data and overall statistics of tobacco usage, disease, and dependency. There needs to be guidelines put in place by the coalition in order to help individuals and groups with what he or she can or cannot do. Finally resources can be an important part of a coalition because the resources can be just as helpful as the coalition but in a different aspect (Center for Disease Control and Prevention, 2016).</a:t>
            </a:r>
            <a:endParaRPr lang="en-US" dirty="0" smtClean="0"/>
          </a:p>
          <a:p>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9</a:t>
            </a:fld>
            <a:endParaRPr lang="en-US"/>
          </a:p>
        </p:txBody>
      </p:sp>
    </p:spTree>
    <p:extLst>
      <p:ext uri="{BB962C8B-B14F-4D97-AF65-F5344CB8AC3E}">
        <p14:creationId xmlns:p14="http://schemas.microsoft.com/office/powerpoint/2010/main" xmlns="" val="1220271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19551F6A-5598-734C-A5D4-1E7CAEB6F22D}" type="slidenum">
              <a:rPr lang="en-US" smtClean="0"/>
              <a:pPr/>
              <a:t>10</a:t>
            </a:fld>
            <a:endParaRPr lang="en-US"/>
          </a:p>
        </p:txBody>
      </p:sp>
    </p:spTree>
    <p:extLst>
      <p:ext uri="{BB962C8B-B14F-4D97-AF65-F5344CB8AC3E}">
        <p14:creationId xmlns:p14="http://schemas.microsoft.com/office/powerpoint/2010/main" xmlns="" val="148045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A9334BD-823F-47BA-AB18-846FC3111865}"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E94E7-5653-4EB1-84C6-7883342E5408}" type="slidenum">
              <a:rPr lang="en-US" smtClean="0"/>
              <a:pPr/>
              <a:t>‹#›</a:t>
            </a:fld>
            <a:endParaRPr lang="en-US"/>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83011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334BD-823F-47BA-AB18-846FC3111865}"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E94E7-5653-4EB1-84C6-7883342E5408}" type="slidenum">
              <a:rPr lang="en-US" smtClean="0"/>
              <a:pPr/>
              <a:t>‹#›</a:t>
            </a:fld>
            <a:endParaRPr lang="en-US"/>
          </a:p>
        </p:txBody>
      </p:sp>
    </p:spTree>
    <p:extLst>
      <p:ext uri="{BB962C8B-B14F-4D97-AF65-F5344CB8AC3E}">
        <p14:creationId xmlns:p14="http://schemas.microsoft.com/office/powerpoint/2010/main" xmlns="" val="403342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334BD-823F-47BA-AB18-846FC3111865}"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E94E7-5653-4EB1-84C6-7883342E5408}" type="slidenum">
              <a:rPr lang="en-US" smtClean="0"/>
              <a:pPr/>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823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334BD-823F-47BA-AB18-846FC3111865}"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E94E7-5653-4EB1-84C6-7883342E5408}" type="slidenum">
              <a:rPr lang="en-US" smtClean="0"/>
              <a:pPr/>
              <a:t>‹#›</a:t>
            </a:fld>
            <a:endParaRPr lang="en-US"/>
          </a:p>
        </p:txBody>
      </p:sp>
    </p:spTree>
    <p:extLst>
      <p:ext uri="{BB962C8B-B14F-4D97-AF65-F5344CB8AC3E}">
        <p14:creationId xmlns:p14="http://schemas.microsoft.com/office/powerpoint/2010/main" xmlns="" val="1424314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334BD-823F-47BA-AB18-846FC3111865}"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E94E7-5653-4EB1-84C6-7883342E5408}"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59354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334BD-823F-47BA-AB18-846FC3111865}"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E94E7-5653-4EB1-84C6-7883342E5408}" type="slidenum">
              <a:rPr lang="en-US" smtClean="0"/>
              <a:pPr/>
              <a:t>‹#›</a:t>
            </a:fld>
            <a:endParaRPr lang="en-US"/>
          </a:p>
        </p:txBody>
      </p:sp>
    </p:spTree>
    <p:extLst>
      <p:ext uri="{BB962C8B-B14F-4D97-AF65-F5344CB8AC3E}">
        <p14:creationId xmlns:p14="http://schemas.microsoft.com/office/powerpoint/2010/main" xmlns="" val="275256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9334BD-823F-47BA-AB18-846FC3111865}" type="datetimeFigureOut">
              <a:rPr lang="en-US" smtClean="0"/>
              <a:pPr/>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E94E7-5653-4EB1-84C6-7883342E5408}" type="slidenum">
              <a:rPr lang="en-US" smtClean="0"/>
              <a:pPr/>
              <a:t>‹#›</a:t>
            </a:fld>
            <a:endParaRPr lang="en-US"/>
          </a:p>
        </p:txBody>
      </p:sp>
    </p:spTree>
    <p:extLst>
      <p:ext uri="{BB962C8B-B14F-4D97-AF65-F5344CB8AC3E}">
        <p14:creationId xmlns:p14="http://schemas.microsoft.com/office/powerpoint/2010/main" xmlns="" val="339872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9334BD-823F-47BA-AB18-846FC3111865}" type="datetimeFigureOut">
              <a:rPr lang="en-US" smtClean="0"/>
              <a:pPr/>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E94E7-5653-4EB1-84C6-7883342E5408}" type="slidenum">
              <a:rPr lang="en-US" smtClean="0"/>
              <a:pPr/>
              <a:t>‹#›</a:t>
            </a:fld>
            <a:endParaRPr lang="en-US"/>
          </a:p>
        </p:txBody>
      </p:sp>
    </p:spTree>
    <p:extLst>
      <p:ext uri="{BB962C8B-B14F-4D97-AF65-F5344CB8AC3E}">
        <p14:creationId xmlns:p14="http://schemas.microsoft.com/office/powerpoint/2010/main" xmlns="" val="108608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334BD-823F-47BA-AB18-846FC3111865}" type="datetimeFigureOut">
              <a:rPr lang="en-US" smtClean="0"/>
              <a:pPr/>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E94E7-5653-4EB1-84C6-7883342E5408}" type="slidenum">
              <a:rPr lang="en-US" smtClean="0"/>
              <a:pPr/>
              <a:t>‹#›</a:t>
            </a:fld>
            <a:endParaRPr lang="en-US"/>
          </a:p>
        </p:txBody>
      </p:sp>
    </p:spTree>
    <p:extLst>
      <p:ext uri="{BB962C8B-B14F-4D97-AF65-F5344CB8AC3E}">
        <p14:creationId xmlns:p14="http://schemas.microsoft.com/office/powerpoint/2010/main" xmlns="" val="289394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334BD-823F-47BA-AB18-846FC3111865}"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E94E7-5653-4EB1-84C6-7883342E5408}" type="slidenum">
              <a:rPr lang="en-US" smtClean="0"/>
              <a:pPr/>
              <a:t>‹#›</a:t>
            </a:fld>
            <a:endParaRPr lang="en-US"/>
          </a:p>
        </p:txBody>
      </p:sp>
    </p:spTree>
    <p:extLst>
      <p:ext uri="{BB962C8B-B14F-4D97-AF65-F5344CB8AC3E}">
        <p14:creationId xmlns:p14="http://schemas.microsoft.com/office/powerpoint/2010/main" xmlns="" val="398423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334BD-823F-47BA-AB18-846FC3111865}"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E94E7-5653-4EB1-84C6-7883342E5408}"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1041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A9334BD-823F-47BA-AB18-846FC3111865}" type="datetimeFigureOut">
              <a:rPr lang="en-US" smtClean="0"/>
              <a:pPr/>
              <a:t>4/5/2017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ECE94E7-5653-4EB1-84C6-7883342E5408}" type="slidenum">
              <a:rPr lang="en-US" smtClean="0"/>
              <a:pPr/>
              <a:t>‹#›</a:t>
            </a:fld>
            <a:endParaRPr lang="en-US"/>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108287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cdc.gov/tobacco/stateandcommunity/tobacco_control_programs/index.htm" TargetMode="External"/><Relationship Id="rId3" Type="http://schemas.openxmlformats.org/officeDocument/2006/relationships/hyperlink" Target="http://ctb.ku.edu/en/table-of-contents/assessment/promotion-strategies/start-a-coaltion/main" TargetMode="External"/><Relationship Id="rId7" Type="http://schemas.openxmlformats.org/officeDocument/2006/relationships/hyperlink" Target="http://www.cancerresearchuk.org/about-cancer/causes-of-cancer/smoking-and-cancer/smoking-facts-and-evidence" TargetMode="External"/><Relationship Id="rId2" Type="http://schemas.openxmlformats.org/officeDocument/2006/relationships/hyperlink" Target="http://www.cdc.gov/nccdphp/dch/programs/healthycommunitiesprogram/pdf/sustainability_guide.pdf" TargetMode="External"/><Relationship Id="rId1" Type="http://schemas.openxmlformats.org/officeDocument/2006/relationships/slideLayout" Target="../slideLayouts/slideLayout2.xml"/><Relationship Id="rId6" Type="http://schemas.openxmlformats.org/officeDocument/2006/relationships/hyperlink" Target="http://www.cdc.gov/tobacco/data_statistics/fact_sheets/cessation/quitting/index.htm" TargetMode="External"/><Relationship Id="rId5" Type="http://schemas.openxmlformats.org/officeDocument/2006/relationships/hyperlink" Target="http://www.cdc.gov/tobacco/data_statistics/fact_sheets/health_effects/effects_cig_smoking/" TargetMode="External"/><Relationship Id="rId4" Type="http://schemas.openxmlformats.org/officeDocument/2006/relationships/hyperlink" Target="ftp://ftp.cdc.gov/pub/fda/fda/user_guide.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Tobacco Program Coalition</a:t>
            </a:r>
            <a:endParaRPr lang="en-US" dirty="0"/>
          </a:p>
        </p:txBody>
      </p:sp>
      <p:sp>
        <p:nvSpPr>
          <p:cNvPr id="3" name="Subtitle 2"/>
          <p:cNvSpPr>
            <a:spLocks noGrp="1"/>
          </p:cNvSpPr>
          <p:nvPr>
            <p:ph type="subTitle" idx="1"/>
          </p:nvPr>
        </p:nvSpPr>
        <p:spPr>
          <a:xfrm>
            <a:off x="8407400" y="4960137"/>
            <a:ext cx="3683000" cy="1463040"/>
          </a:xfrm>
        </p:spPr>
        <p:txBody>
          <a:bodyPr>
            <a:normAutofit/>
          </a:bodyPr>
          <a:lstStyle/>
          <a:p>
            <a:r>
              <a:rPr lang="en-US" sz="1500" dirty="0" err="1" smtClean="0"/>
              <a:t>Karanda</a:t>
            </a:r>
            <a:r>
              <a:rPr lang="en-US" sz="1500" dirty="0" smtClean="0"/>
              <a:t> Farmer, </a:t>
            </a:r>
            <a:r>
              <a:rPr lang="en-US" sz="1500" dirty="0" err="1" smtClean="0"/>
              <a:t>Aminha</a:t>
            </a:r>
            <a:r>
              <a:rPr lang="en-US" sz="1500" dirty="0" smtClean="0"/>
              <a:t> Howell, </a:t>
            </a:r>
          </a:p>
          <a:p>
            <a:r>
              <a:rPr lang="en-US" sz="1500" dirty="0" err="1" smtClean="0"/>
              <a:t>Carlia</a:t>
            </a:r>
            <a:r>
              <a:rPr lang="en-US" sz="1500" dirty="0" smtClean="0"/>
              <a:t> </a:t>
            </a:r>
            <a:r>
              <a:rPr lang="en-US" sz="1500" dirty="0" err="1" smtClean="0"/>
              <a:t>Oldfather</a:t>
            </a:r>
            <a:r>
              <a:rPr lang="en-US" sz="1500" dirty="0" smtClean="0"/>
              <a:t> &amp; Mercedes Pellegrino</a:t>
            </a:r>
          </a:p>
          <a:p>
            <a:r>
              <a:rPr lang="en-US" sz="1500" dirty="0" smtClean="0"/>
              <a:t>June 1</a:t>
            </a:r>
            <a:r>
              <a:rPr lang="en-US" sz="1500" baseline="30000" dirty="0" smtClean="0"/>
              <a:t>st</a:t>
            </a:r>
            <a:r>
              <a:rPr lang="en-US" sz="1500" dirty="0" smtClean="0"/>
              <a:t>, 2016</a:t>
            </a:r>
          </a:p>
          <a:p>
            <a:r>
              <a:rPr lang="en-US" sz="1500" dirty="0" smtClean="0"/>
              <a:t>BSHS/485</a:t>
            </a:r>
          </a:p>
          <a:p>
            <a:r>
              <a:rPr lang="en-US" sz="1500" dirty="0" smtClean="0"/>
              <a:t>Tim Duncan</a:t>
            </a:r>
            <a:endParaRPr lang="en-US" sz="15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6252" r="6859"/>
          <a:stretch/>
        </p:blipFill>
        <p:spPr>
          <a:xfrm>
            <a:off x="2595282" y="1034677"/>
            <a:ext cx="7288306" cy="2488452"/>
          </a:xfrm>
          <a:prstGeom prst="rect">
            <a:avLst/>
          </a:prstGeom>
          <a:ln>
            <a:noFill/>
          </a:ln>
          <a:effectLst>
            <a:softEdge rad="112500"/>
          </a:effectLst>
        </p:spPr>
      </p:pic>
    </p:spTree>
    <p:extLst>
      <p:ext uri="{BB962C8B-B14F-4D97-AF65-F5344CB8AC3E}">
        <p14:creationId xmlns:p14="http://schemas.microsoft.com/office/powerpoint/2010/main" xmlns="" val="423956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Steps to Develop Coalition</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800" dirty="0" smtClean="0"/>
              <a:t>XX</a:t>
            </a:r>
            <a:endParaRPr lang="en-US" sz="2800" dirty="0"/>
          </a:p>
        </p:txBody>
      </p:sp>
    </p:spTree>
    <p:extLst>
      <p:ext uri="{BB962C8B-B14F-4D97-AF65-F5344CB8AC3E}">
        <p14:creationId xmlns:p14="http://schemas.microsoft.com/office/powerpoint/2010/main" xmlns="" val="153458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Implementation Steps</a:t>
            </a:r>
            <a:endParaRPr lang="en-US" dirty="0"/>
          </a:p>
        </p:txBody>
      </p:sp>
      <p:sp>
        <p:nvSpPr>
          <p:cNvPr id="3" name="Content Placeholder 2"/>
          <p:cNvSpPr>
            <a:spLocks noGrp="1"/>
          </p:cNvSpPr>
          <p:nvPr>
            <p:ph idx="1"/>
          </p:nvPr>
        </p:nvSpPr>
        <p:spPr/>
        <p:txBody>
          <a:bodyPr/>
          <a:lstStyle/>
          <a:p>
            <a:pPr>
              <a:buFont typeface="Wingdings" charset="2"/>
              <a:buChar char="Ø"/>
            </a:pPr>
            <a:r>
              <a:rPr lang="en-US" sz="2800" dirty="0" smtClean="0"/>
              <a:t>Checklist for the staff and key leaders</a:t>
            </a:r>
            <a:endParaRPr lang="en-US" sz="2800" dirty="0"/>
          </a:p>
          <a:p>
            <a:pPr>
              <a:buFont typeface="Wingdings" charset="2"/>
              <a:buChar char="Ø"/>
            </a:pPr>
            <a:r>
              <a:rPr lang="en-US" sz="2800" dirty="0" smtClean="0"/>
              <a:t>Reaching out to the potential members</a:t>
            </a:r>
            <a:endParaRPr lang="en-US" sz="2800" dirty="0"/>
          </a:p>
          <a:p>
            <a:pPr>
              <a:buFont typeface="Wingdings" charset="2"/>
              <a:buChar char="Ø"/>
            </a:pPr>
            <a:r>
              <a:rPr lang="en-US" sz="2800" dirty="0" smtClean="0"/>
              <a:t>Educating the potential members about the coalition</a:t>
            </a:r>
            <a:endParaRPr lang="en-US" sz="2800" dirty="0"/>
          </a:p>
          <a:p>
            <a:pPr>
              <a:buFont typeface="Wingdings" charset="2"/>
              <a:buChar char="Ø"/>
            </a:pPr>
            <a:r>
              <a:rPr lang="en-US" sz="2800" dirty="0" smtClean="0"/>
              <a:t>Giving the potential members and offer</a:t>
            </a: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8282" t="6696" r="7246" b="7474"/>
          <a:stretch/>
        </p:blipFill>
        <p:spPr>
          <a:xfrm>
            <a:off x="9104242" y="3763617"/>
            <a:ext cx="2875723" cy="2921960"/>
          </a:xfrm>
          <a:prstGeom prst="rect">
            <a:avLst/>
          </a:prstGeom>
        </p:spPr>
      </p:pic>
    </p:spTree>
    <p:extLst>
      <p:ext uri="{BB962C8B-B14F-4D97-AF65-F5344CB8AC3E}">
        <p14:creationId xmlns:p14="http://schemas.microsoft.com/office/powerpoint/2010/main" xmlns="" val="1752568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Implementation Process</a:t>
            </a:r>
            <a:endParaRPr lang="en-US" dirty="0"/>
          </a:p>
        </p:txBody>
      </p:sp>
      <p:sp>
        <p:nvSpPr>
          <p:cNvPr id="3" name="Content Placeholder 2"/>
          <p:cNvSpPr>
            <a:spLocks noGrp="1"/>
          </p:cNvSpPr>
          <p:nvPr>
            <p:ph idx="1"/>
          </p:nvPr>
        </p:nvSpPr>
        <p:spPr/>
        <p:txBody>
          <a:bodyPr/>
          <a:lstStyle/>
          <a:p>
            <a:pPr>
              <a:buFont typeface="Wingdings" charset="2"/>
              <a:buChar char="Ø"/>
            </a:pPr>
            <a:r>
              <a:rPr lang="en-US" sz="2800" dirty="0"/>
              <a:t>Defining the mission and vision of the </a:t>
            </a:r>
            <a:r>
              <a:rPr lang="en-US" sz="2800" dirty="0" smtClean="0"/>
              <a:t>coalition </a:t>
            </a:r>
            <a:endParaRPr lang="en-US" sz="2800" dirty="0"/>
          </a:p>
          <a:p>
            <a:pPr>
              <a:buFont typeface="Wingdings" charset="2"/>
              <a:buChar char="Ø"/>
            </a:pPr>
            <a:r>
              <a:rPr lang="en-US" sz="2800" dirty="0"/>
              <a:t>Description of the coalition by laws and </a:t>
            </a:r>
            <a:r>
              <a:rPr lang="en-US" sz="2800" dirty="0" smtClean="0"/>
              <a:t>procedures</a:t>
            </a:r>
          </a:p>
          <a:p>
            <a:pPr>
              <a:buFont typeface="Wingdings" charset="2"/>
              <a:buChar char="Ø"/>
            </a:pPr>
            <a:r>
              <a:rPr lang="en-US" sz="2800" dirty="0" smtClean="0"/>
              <a:t>Descriptions </a:t>
            </a:r>
            <a:r>
              <a:rPr lang="en-US" sz="2800" dirty="0"/>
              <a:t>of the role of the </a:t>
            </a:r>
            <a:r>
              <a:rPr lang="en-US" sz="2800" dirty="0" smtClean="0"/>
              <a:t>coalition</a:t>
            </a:r>
            <a:endParaRPr lang="en-US" sz="2800" dirty="0"/>
          </a:p>
          <a:p>
            <a:pPr>
              <a:buFont typeface="Wingdings" charset="2"/>
              <a:buChar char="Ø"/>
            </a:pPr>
            <a:r>
              <a:rPr lang="en-US" sz="2800" dirty="0"/>
              <a:t>Developing work group </a:t>
            </a:r>
            <a:r>
              <a:rPr lang="en-US" sz="2800" dirty="0" smtClean="0"/>
              <a:t>plans </a:t>
            </a:r>
            <a:endParaRPr lang="en-US" sz="28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50030" y="3572072"/>
            <a:ext cx="3769691" cy="3140153"/>
          </a:xfrm>
          <a:prstGeom prst="rect">
            <a:avLst/>
          </a:prstGeom>
        </p:spPr>
      </p:pic>
    </p:spTree>
    <p:extLst>
      <p:ext uri="{BB962C8B-B14F-4D97-AF65-F5344CB8AC3E}">
        <p14:creationId xmlns:p14="http://schemas.microsoft.com/office/powerpoint/2010/main" xmlns="" val="102480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Steps to Sustain Coalition</a:t>
            </a:r>
            <a:endParaRPr lang="en-US" dirty="0"/>
          </a:p>
        </p:txBody>
      </p:sp>
      <p:sp>
        <p:nvSpPr>
          <p:cNvPr id="3" name="Content Placeholder 2"/>
          <p:cNvSpPr>
            <a:spLocks noGrp="1"/>
          </p:cNvSpPr>
          <p:nvPr>
            <p:ph idx="1"/>
          </p:nvPr>
        </p:nvSpPr>
        <p:spPr/>
        <p:txBody>
          <a:bodyPr/>
          <a:lstStyle/>
          <a:p>
            <a:pPr>
              <a:buFont typeface="Wingdings" charset="2"/>
              <a:buChar char="Ø"/>
            </a:pPr>
            <a:r>
              <a:rPr lang="en-US" sz="2800" dirty="0" smtClean="0"/>
              <a:t>Members engagement</a:t>
            </a:r>
            <a:endParaRPr lang="en-US" sz="2800" dirty="0"/>
          </a:p>
          <a:p>
            <a:pPr>
              <a:buFont typeface="Wingdings" charset="2"/>
              <a:buChar char="Ø"/>
            </a:pPr>
            <a:r>
              <a:rPr lang="en-US" sz="2800" dirty="0" smtClean="0"/>
              <a:t>Planning the work and working the plan</a:t>
            </a:r>
            <a:endParaRPr lang="en-US" sz="2800" dirty="0"/>
          </a:p>
          <a:p>
            <a:pPr>
              <a:buFont typeface="Wingdings" charset="2"/>
              <a:buChar char="Ø"/>
            </a:pPr>
            <a:r>
              <a:rPr lang="en-US" sz="2800" dirty="0" smtClean="0"/>
              <a:t>Offer training for the leaders and members</a:t>
            </a:r>
            <a:endParaRPr lang="en-US" sz="2800" dirty="0"/>
          </a:p>
          <a:p>
            <a:pPr>
              <a:buFont typeface="Wingdings" charset="2"/>
              <a:buChar char="Ø"/>
            </a:pPr>
            <a:r>
              <a:rPr lang="en-US" sz="2800" dirty="0" smtClean="0"/>
              <a:t>Organizing group conferences</a:t>
            </a:r>
            <a:endParaRPr lang="en-US" sz="28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85921" y="2981738"/>
            <a:ext cx="3703983" cy="3703983"/>
          </a:xfrm>
          <a:prstGeom prst="rect">
            <a:avLst/>
          </a:prstGeom>
        </p:spPr>
      </p:pic>
    </p:spTree>
    <p:extLst>
      <p:ext uri="{BB962C8B-B14F-4D97-AF65-F5344CB8AC3E}">
        <p14:creationId xmlns:p14="http://schemas.microsoft.com/office/powerpoint/2010/main" xmlns="" val="210228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Sustaining Coalition in Community</a:t>
            </a:r>
            <a:endParaRPr lang="en-US" dirty="0"/>
          </a:p>
        </p:txBody>
      </p:sp>
      <p:sp>
        <p:nvSpPr>
          <p:cNvPr id="3" name="Content Placeholder 2"/>
          <p:cNvSpPr>
            <a:spLocks noGrp="1"/>
          </p:cNvSpPr>
          <p:nvPr>
            <p:ph idx="1"/>
          </p:nvPr>
        </p:nvSpPr>
        <p:spPr/>
        <p:txBody>
          <a:bodyPr>
            <a:normAutofit/>
          </a:bodyPr>
          <a:lstStyle/>
          <a:p>
            <a:r>
              <a:rPr lang="en-US" sz="3000" i="1" dirty="0"/>
              <a:t>For sustainability, the coalition needs to:</a:t>
            </a:r>
          </a:p>
          <a:p>
            <a:pPr>
              <a:buFont typeface="Wingdings" charset="0"/>
              <a:buChar char="Ø"/>
            </a:pPr>
            <a:r>
              <a:rPr lang="en-US" sz="2800" dirty="0"/>
              <a:t>Function effectively and </a:t>
            </a:r>
            <a:r>
              <a:rPr lang="en-US" sz="2800" dirty="0" smtClean="0"/>
              <a:t>efficiently</a:t>
            </a:r>
          </a:p>
          <a:p>
            <a:pPr>
              <a:buFont typeface="Wingdings" charset="0"/>
              <a:buChar char="Ø"/>
            </a:pPr>
            <a:r>
              <a:rPr lang="en-US" sz="2800" dirty="0" smtClean="0"/>
              <a:t>Remain diverse</a:t>
            </a:r>
            <a:endParaRPr lang="en-US" sz="2800" dirty="0"/>
          </a:p>
          <a:p>
            <a:pPr>
              <a:buFont typeface="Wingdings" charset="0"/>
              <a:buChar char="Ø"/>
            </a:pPr>
            <a:r>
              <a:rPr lang="en-US" sz="2800" dirty="0"/>
              <a:t>Produce the desired </a:t>
            </a:r>
            <a:r>
              <a:rPr lang="en-US" sz="2800" dirty="0" smtClean="0"/>
              <a:t>results</a:t>
            </a:r>
            <a:endParaRPr lang="en-US" sz="2800" dirty="0"/>
          </a:p>
          <a:p>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b="20784"/>
          <a:stretch/>
        </p:blipFill>
        <p:spPr>
          <a:xfrm>
            <a:off x="6486387" y="4297680"/>
            <a:ext cx="5545321" cy="2358888"/>
          </a:xfrm>
          <a:prstGeom prst="rect">
            <a:avLst/>
          </a:prstGeom>
        </p:spPr>
      </p:pic>
    </p:spTree>
    <p:extLst>
      <p:ext uri="{BB962C8B-B14F-4D97-AF65-F5344CB8AC3E}">
        <p14:creationId xmlns:p14="http://schemas.microsoft.com/office/powerpoint/2010/main" xmlns="" val="190083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 of Coalition in Other Communities</a:t>
            </a:r>
            <a:endParaRPr lang="en-US" dirty="0"/>
          </a:p>
        </p:txBody>
      </p:sp>
      <p:sp>
        <p:nvSpPr>
          <p:cNvPr id="3" name="Content Placeholder 2"/>
          <p:cNvSpPr>
            <a:spLocks noGrp="1"/>
          </p:cNvSpPr>
          <p:nvPr>
            <p:ph idx="1"/>
          </p:nvPr>
        </p:nvSpPr>
        <p:spPr/>
        <p:txBody>
          <a:bodyPr/>
          <a:lstStyle/>
          <a:p>
            <a:pPr>
              <a:buFont typeface="Wingdings" charset="2"/>
              <a:buChar char="Ø"/>
            </a:pPr>
            <a:r>
              <a:rPr lang="en-US" sz="2800" dirty="0"/>
              <a:t>Leader and advocate</a:t>
            </a:r>
          </a:p>
          <a:p>
            <a:pPr>
              <a:buFont typeface="Wingdings" charset="2"/>
              <a:buChar char="Ø"/>
            </a:pPr>
            <a:r>
              <a:rPr lang="en-US" sz="2800" dirty="0"/>
              <a:t>Knowledge transfer and translation</a:t>
            </a:r>
          </a:p>
          <a:p>
            <a:pPr>
              <a:buFont typeface="Wingdings" charset="2"/>
              <a:buChar char="Ø"/>
            </a:pPr>
            <a:r>
              <a:rPr lang="en-US" sz="2800" dirty="0"/>
              <a:t>Broker of relationships</a:t>
            </a:r>
          </a:p>
          <a:p>
            <a:pPr>
              <a:buFont typeface="Wingdings" charset="2"/>
              <a:buChar char="Ø"/>
            </a:pPr>
            <a:r>
              <a:rPr lang="en-US" sz="2800" dirty="0"/>
              <a:t>Developer of standards</a:t>
            </a:r>
          </a:p>
          <a:p>
            <a:pPr>
              <a:buFont typeface="Wingdings" charset="2"/>
              <a:buChar char="Ø"/>
            </a:pPr>
            <a:r>
              <a:rPr lang="en-US" sz="2800" dirty="0"/>
              <a:t>Evaluator</a:t>
            </a:r>
          </a:p>
          <a:p>
            <a:pPr>
              <a:buFont typeface="Wingdings" charset="2"/>
              <a:buChar char="Ø"/>
            </a:pPr>
            <a:r>
              <a:rPr lang="en-US" sz="2800" dirty="0"/>
              <a:t>Monitor</a:t>
            </a:r>
          </a:p>
          <a:p>
            <a:endParaRPr lang="en-US" dirty="0"/>
          </a:p>
        </p:txBody>
      </p:sp>
      <p:pic>
        <p:nvPicPr>
          <p:cNvPr id="5" name="Picture 2" descr="http://melwilsonrealtors.com/wp-content/uploads/2013/09/Community-Imag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950075" y="2084832"/>
            <a:ext cx="4594225" cy="4594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1325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800" dirty="0" smtClean="0"/>
              <a:t>XX</a:t>
            </a:r>
            <a:endParaRPr lang="en-US" sz="2800" dirty="0"/>
          </a:p>
        </p:txBody>
      </p:sp>
    </p:spTree>
    <p:extLst>
      <p:ext uri="{BB962C8B-B14F-4D97-AF65-F5344CB8AC3E}">
        <p14:creationId xmlns:p14="http://schemas.microsoft.com/office/powerpoint/2010/main" xmlns="" val="235993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a:xfrm>
            <a:off x="479132" y="1802295"/>
            <a:ext cx="10810063" cy="5420139"/>
          </a:xfrm>
        </p:spPr>
        <p:txBody>
          <a:bodyPr>
            <a:normAutofit fontScale="92500" lnSpcReduction="20000"/>
          </a:bodyPr>
          <a:lstStyle/>
          <a:p>
            <a:pPr>
              <a:buFont typeface="Wingdings" charset="2"/>
              <a:buChar char="Ø"/>
            </a:pPr>
            <a:r>
              <a:rPr lang="en-US" dirty="0" smtClean="0"/>
              <a:t>A sustainability planning guide for healthy communities (</a:t>
            </a:r>
            <a:r>
              <a:rPr lang="en-US" dirty="0" err="1" smtClean="0"/>
              <a:t>n.d.</a:t>
            </a:r>
            <a:r>
              <a:rPr lang="en-US" dirty="0" smtClean="0"/>
              <a:t>). </a:t>
            </a:r>
            <a:r>
              <a:rPr lang="en-US" i="1" dirty="0" smtClean="0"/>
              <a:t>Centers for Disease Control and Prevention. </a:t>
            </a:r>
            <a:r>
              <a:rPr lang="en-US" dirty="0" smtClean="0"/>
              <a:t>Retrieved </a:t>
            </a:r>
            <a:r>
              <a:rPr lang="en-US" dirty="0"/>
              <a:t>from </a:t>
            </a:r>
            <a:r>
              <a:rPr lang="en-US" dirty="0">
                <a:hlinkClick r:id="rId2"/>
              </a:rPr>
              <a:t>http://</a:t>
            </a:r>
            <a:r>
              <a:rPr lang="en-US" dirty="0" smtClean="0">
                <a:hlinkClick r:id="rId2"/>
              </a:rPr>
              <a:t>www.cdc.gov/nccdphp/dch/programs/healthycommunitiesprogram/pdf/sustainability_guide.pdf</a:t>
            </a:r>
            <a:endParaRPr lang="en-US" dirty="0" smtClean="0"/>
          </a:p>
          <a:p>
            <a:pPr>
              <a:buFont typeface="Wingdings" charset="2"/>
              <a:buChar char="Ø"/>
            </a:pPr>
            <a:r>
              <a:rPr lang="en-US" dirty="0" smtClean="0"/>
              <a:t>Coalition building I: Starting a coalition (</a:t>
            </a:r>
            <a:r>
              <a:rPr lang="en-US" dirty="0" err="1" smtClean="0"/>
              <a:t>n.d.</a:t>
            </a:r>
            <a:r>
              <a:rPr lang="en-US" dirty="0" smtClean="0"/>
              <a:t>). </a:t>
            </a:r>
            <a:r>
              <a:rPr lang="en-US" i="1" dirty="0" smtClean="0"/>
              <a:t>Community Tool Box. </a:t>
            </a:r>
            <a:r>
              <a:rPr lang="en-US" dirty="0"/>
              <a:t>Retrieved from </a:t>
            </a:r>
            <a:r>
              <a:rPr lang="en-US" dirty="0">
                <a:hlinkClick r:id="rId3"/>
              </a:rPr>
              <a:t>http://</a:t>
            </a:r>
            <a:r>
              <a:rPr lang="en-US" dirty="0" smtClean="0">
                <a:hlinkClick r:id="rId3"/>
              </a:rPr>
              <a:t>ctb.ku.edu/en/table-of-contents/assessment/promotion-strategies/start-a-coaltion/main</a:t>
            </a:r>
            <a:r>
              <a:rPr lang="en-US" dirty="0" smtClean="0"/>
              <a:t> </a:t>
            </a:r>
            <a:endParaRPr lang="en-US" dirty="0"/>
          </a:p>
          <a:p>
            <a:pPr>
              <a:buFont typeface="Wingdings" charset="2"/>
              <a:buChar char="Ø"/>
            </a:pPr>
            <a:r>
              <a:rPr lang="en-US" dirty="0" smtClean="0"/>
              <a:t>Coalitions: State and community interventions (2007). </a:t>
            </a:r>
            <a:r>
              <a:rPr lang="en-US" i="1" dirty="0" smtClean="0"/>
              <a:t>Centers for Disease Control and Prevention. </a:t>
            </a:r>
            <a:r>
              <a:rPr lang="en-US" dirty="0"/>
              <a:t>Retrieved from </a:t>
            </a:r>
            <a:r>
              <a:rPr lang="en-US" dirty="0">
                <a:hlinkClick r:id="rId4" action="ppaction://hlinkfile"/>
              </a:rPr>
              <a:t>ftp://</a:t>
            </a:r>
            <a:r>
              <a:rPr lang="en-US" dirty="0" smtClean="0">
                <a:hlinkClick r:id="rId4" action="ppaction://hlinkfile"/>
              </a:rPr>
              <a:t>ftp.cdc.gov/pub/fda/fda/user_guide.pdf</a:t>
            </a:r>
            <a:r>
              <a:rPr lang="en-US" dirty="0" smtClean="0"/>
              <a:t> </a:t>
            </a:r>
          </a:p>
          <a:p>
            <a:pPr>
              <a:buFont typeface="Wingdings" charset="2"/>
              <a:buChar char="Ø"/>
            </a:pPr>
            <a:r>
              <a:rPr lang="en-US" dirty="0" smtClean="0"/>
              <a:t>Health effects of cigarette smoking (</a:t>
            </a:r>
            <a:r>
              <a:rPr lang="en-US" dirty="0" err="1" smtClean="0"/>
              <a:t>n.d.</a:t>
            </a:r>
            <a:r>
              <a:rPr lang="en-US" dirty="0" smtClean="0"/>
              <a:t>). </a:t>
            </a:r>
            <a:r>
              <a:rPr lang="en-US" i="1" dirty="0" smtClean="0"/>
              <a:t>Centers for Disease Control and Prevention. </a:t>
            </a:r>
            <a:r>
              <a:rPr lang="en-US" dirty="0"/>
              <a:t>Retrieved from </a:t>
            </a:r>
            <a:r>
              <a:rPr lang="en-US" dirty="0">
                <a:hlinkClick r:id="rId5"/>
              </a:rPr>
              <a:t>http://www.cdc.gov/tobacco/data_statistics/fact_sheets/health_effects/effects_cig_smoking</a:t>
            </a:r>
            <a:r>
              <a:rPr lang="en-US" dirty="0" smtClean="0">
                <a:hlinkClick r:id="rId5"/>
              </a:rPr>
              <a:t>/</a:t>
            </a:r>
            <a:r>
              <a:rPr lang="en-US" dirty="0" smtClean="0"/>
              <a:t> </a:t>
            </a:r>
            <a:endParaRPr lang="en-US" dirty="0"/>
          </a:p>
          <a:p>
            <a:pPr>
              <a:buFont typeface="Wingdings" charset="2"/>
              <a:buChar char="Ø"/>
            </a:pPr>
            <a:r>
              <a:rPr lang="en-US" dirty="0" err="1" smtClean="0"/>
              <a:t>Pyles</a:t>
            </a:r>
            <a:r>
              <a:rPr lang="en-US" dirty="0" smtClean="0"/>
              <a:t>, L. (2009). </a:t>
            </a:r>
            <a:r>
              <a:rPr lang="en-US" i="1" dirty="0" smtClean="0"/>
              <a:t>Progressive community organizing. </a:t>
            </a:r>
            <a:r>
              <a:rPr lang="en-US" dirty="0" smtClean="0"/>
              <a:t>New York, NY: Routledge.</a:t>
            </a:r>
          </a:p>
          <a:p>
            <a:pPr>
              <a:buFont typeface="Wingdings" charset="2"/>
              <a:buChar char="Ø"/>
            </a:pPr>
            <a:r>
              <a:rPr lang="en-US" dirty="0"/>
              <a:t>Quitting smoking (</a:t>
            </a:r>
            <a:r>
              <a:rPr lang="en-US" dirty="0" err="1"/>
              <a:t>n.d.</a:t>
            </a:r>
            <a:r>
              <a:rPr lang="en-US" dirty="0"/>
              <a:t>). </a:t>
            </a:r>
            <a:r>
              <a:rPr lang="en-US" i="1" dirty="0"/>
              <a:t>Centers for Disease Control and Prevention.</a:t>
            </a:r>
            <a:r>
              <a:rPr lang="en-US" dirty="0"/>
              <a:t> Retrieved from </a:t>
            </a:r>
            <a:r>
              <a:rPr lang="en-US" dirty="0">
                <a:hlinkClick r:id="rId6"/>
              </a:rPr>
              <a:t>http://</a:t>
            </a:r>
            <a:r>
              <a:rPr lang="en-US" dirty="0" smtClean="0">
                <a:hlinkClick r:id="rId6"/>
              </a:rPr>
              <a:t>www.cdc.gov/tobacco/data_statistics/fact_sheets/cessation/quitting/index.htm</a:t>
            </a:r>
            <a:endParaRPr lang="en-US" dirty="0" smtClean="0"/>
          </a:p>
          <a:p>
            <a:pPr>
              <a:buFont typeface="Wingdings" charset="2"/>
              <a:buChar char="Ø"/>
            </a:pPr>
            <a:r>
              <a:rPr lang="en-US" dirty="0" smtClean="0"/>
              <a:t>Smoking facts and evidence (</a:t>
            </a:r>
            <a:r>
              <a:rPr lang="en-US" dirty="0" err="1" smtClean="0"/>
              <a:t>n.d.</a:t>
            </a:r>
            <a:r>
              <a:rPr lang="en-US" dirty="0" smtClean="0"/>
              <a:t>). </a:t>
            </a:r>
            <a:r>
              <a:rPr lang="en-US" i="1" dirty="0" smtClean="0"/>
              <a:t>Cancer Research UK.</a:t>
            </a:r>
            <a:r>
              <a:rPr lang="en-US" dirty="0" smtClean="0"/>
              <a:t> </a:t>
            </a:r>
            <a:r>
              <a:rPr lang="en-US" dirty="0"/>
              <a:t>Retrieved from </a:t>
            </a:r>
            <a:r>
              <a:rPr lang="en-US" dirty="0">
                <a:hlinkClick r:id="rId7"/>
              </a:rPr>
              <a:t>http://</a:t>
            </a:r>
            <a:r>
              <a:rPr lang="en-US" dirty="0" smtClean="0">
                <a:hlinkClick r:id="rId7"/>
              </a:rPr>
              <a:t>www.cancerresearchuk.org/about-cancer/causes-of-cancer/smoking-and-cancer/smoking-facts-and-evidence#smoking_facts13</a:t>
            </a:r>
            <a:r>
              <a:rPr lang="en-US" dirty="0" smtClean="0"/>
              <a:t> </a:t>
            </a:r>
          </a:p>
          <a:p>
            <a:pPr>
              <a:buFont typeface="Wingdings" charset="2"/>
              <a:buChar char="Ø"/>
            </a:pPr>
            <a:r>
              <a:rPr lang="en-US" dirty="0"/>
              <a:t>Tobacco control programs (</a:t>
            </a:r>
            <a:r>
              <a:rPr lang="en-US" dirty="0" err="1"/>
              <a:t>n.d.</a:t>
            </a:r>
            <a:r>
              <a:rPr lang="en-US" dirty="0"/>
              <a:t>). </a:t>
            </a:r>
            <a:r>
              <a:rPr lang="en-US" i="1" dirty="0"/>
              <a:t>Centers for Disease Control and Prevention. </a:t>
            </a:r>
            <a:r>
              <a:rPr lang="en-US" dirty="0"/>
              <a:t>Retrieved from </a:t>
            </a:r>
            <a:r>
              <a:rPr lang="en-US" dirty="0">
                <a:hlinkClick r:id="rId8"/>
              </a:rPr>
              <a:t>http://www.cdc.gov/tobacco/stateandcommunity/tobacco_control_programs/index.htm</a:t>
            </a:r>
            <a:r>
              <a:rPr lang="en-US" dirty="0"/>
              <a:t> </a:t>
            </a:r>
            <a:endParaRPr lang="en-US" dirty="0">
              <a:latin typeface="Century" charset="0"/>
            </a:endParaRPr>
          </a:p>
          <a:p>
            <a:endParaRPr lang="en-US" dirty="0"/>
          </a:p>
        </p:txBody>
      </p:sp>
    </p:spTree>
    <p:extLst>
      <p:ext uri="{BB962C8B-B14F-4D97-AF65-F5344CB8AC3E}">
        <p14:creationId xmlns:p14="http://schemas.microsoft.com/office/powerpoint/2010/main" xmlns="" val="2769710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1026" name="Picture 2" descr="http://2012books.lardbucket.org/books/job-searching-in-six-steps/section_12/19a959f358a71de739e4d418466f2e66.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491"/>
          <a:stretch/>
        </p:blipFill>
        <p:spPr bwMode="auto">
          <a:xfrm>
            <a:off x="2580890" y="2084832"/>
            <a:ext cx="6606548" cy="41381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809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of Content</a:t>
            </a:r>
            <a:endParaRPr lang="en-US" dirty="0"/>
          </a:p>
        </p:txBody>
      </p:sp>
      <p:sp>
        <p:nvSpPr>
          <p:cNvPr id="4" name="Content Placeholder 3"/>
          <p:cNvSpPr>
            <a:spLocks noGrp="1"/>
          </p:cNvSpPr>
          <p:nvPr>
            <p:ph sz="half" idx="1"/>
          </p:nvPr>
        </p:nvSpPr>
        <p:spPr/>
        <p:txBody>
          <a:bodyPr>
            <a:noAutofit/>
          </a:bodyPr>
          <a:lstStyle/>
          <a:p>
            <a:pPr>
              <a:buFont typeface="Wingdings" panose="05000000000000000000" pitchFamily="2" charset="2"/>
              <a:buChar char="q"/>
            </a:pPr>
            <a:r>
              <a:rPr lang="en-US" sz="2600" dirty="0" smtClean="0"/>
              <a:t>Introduction</a:t>
            </a:r>
          </a:p>
          <a:p>
            <a:pPr>
              <a:buFont typeface="Wingdings" panose="05000000000000000000" pitchFamily="2" charset="2"/>
              <a:buChar char="q"/>
            </a:pPr>
            <a:r>
              <a:rPr lang="en-US" sz="2600" dirty="0" smtClean="0"/>
              <a:t>History of Coalition</a:t>
            </a:r>
          </a:p>
          <a:p>
            <a:pPr>
              <a:buFont typeface="Wingdings" panose="05000000000000000000" pitchFamily="2" charset="2"/>
              <a:buChar char="q"/>
            </a:pPr>
            <a:r>
              <a:rPr lang="en-US" sz="2600" dirty="0" smtClean="0"/>
              <a:t>Core Values of Coalition</a:t>
            </a:r>
          </a:p>
          <a:p>
            <a:pPr>
              <a:buFont typeface="Wingdings" panose="05000000000000000000" pitchFamily="2" charset="2"/>
              <a:buChar char="q"/>
            </a:pPr>
            <a:r>
              <a:rPr lang="en-US" sz="2600" dirty="0" smtClean="0"/>
              <a:t>Need that Propelled Coalition</a:t>
            </a:r>
          </a:p>
          <a:p>
            <a:pPr>
              <a:buFont typeface="Wingdings" panose="05000000000000000000" pitchFamily="2" charset="2"/>
              <a:buChar char="q"/>
            </a:pPr>
            <a:r>
              <a:rPr lang="en-US" sz="2600" dirty="0" smtClean="0"/>
              <a:t>Vision</a:t>
            </a:r>
          </a:p>
          <a:p>
            <a:pPr>
              <a:buFont typeface="Wingdings" panose="05000000000000000000" pitchFamily="2" charset="2"/>
              <a:buChar char="q"/>
            </a:pPr>
            <a:r>
              <a:rPr lang="en-US" sz="2600" dirty="0" smtClean="0"/>
              <a:t>Mission</a:t>
            </a:r>
          </a:p>
          <a:p>
            <a:pPr>
              <a:buFont typeface="Wingdings" panose="05000000000000000000" pitchFamily="2" charset="2"/>
              <a:buChar char="q"/>
            </a:pPr>
            <a:r>
              <a:rPr lang="en-US" sz="2600" dirty="0" smtClean="0"/>
              <a:t>Purpose</a:t>
            </a:r>
          </a:p>
          <a:p>
            <a:pPr>
              <a:buFont typeface="Wingdings" panose="05000000000000000000" pitchFamily="2" charset="2"/>
              <a:buChar char="q"/>
            </a:pPr>
            <a:r>
              <a:rPr lang="en-US" sz="2600" dirty="0" smtClean="0"/>
              <a:t>Steps to Develop Coalition</a:t>
            </a:r>
            <a:endParaRPr lang="en-US" sz="2600" dirty="0"/>
          </a:p>
        </p:txBody>
      </p:sp>
      <p:sp>
        <p:nvSpPr>
          <p:cNvPr id="5" name="Content Placeholder 4"/>
          <p:cNvSpPr>
            <a:spLocks noGrp="1"/>
          </p:cNvSpPr>
          <p:nvPr>
            <p:ph sz="half" idx="2"/>
          </p:nvPr>
        </p:nvSpPr>
        <p:spPr>
          <a:xfrm>
            <a:off x="5989320" y="2286000"/>
            <a:ext cx="4970780" cy="4023360"/>
          </a:xfrm>
        </p:spPr>
        <p:txBody>
          <a:bodyPr>
            <a:noAutofit/>
          </a:bodyPr>
          <a:lstStyle/>
          <a:p>
            <a:pPr>
              <a:buFont typeface="Wingdings" panose="05000000000000000000" pitchFamily="2" charset="2"/>
              <a:buChar char="q"/>
            </a:pPr>
            <a:r>
              <a:rPr lang="en-US" sz="2600" dirty="0" smtClean="0"/>
              <a:t>Implementation Steps</a:t>
            </a:r>
          </a:p>
          <a:p>
            <a:pPr>
              <a:buFont typeface="Wingdings" panose="05000000000000000000" pitchFamily="2" charset="2"/>
              <a:buChar char="q"/>
            </a:pPr>
            <a:r>
              <a:rPr lang="en-US" sz="2600" dirty="0" smtClean="0"/>
              <a:t>Implementation Process</a:t>
            </a:r>
          </a:p>
          <a:p>
            <a:pPr>
              <a:buFont typeface="Wingdings" panose="05000000000000000000" pitchFamily="2" charset="2"/>
              <a:buChar char="q"/>
            </a:pPr>
            <a:r>
              <a:rPr lang="en-US" sz="2600" dirty="0" smtClean="0"/>
              <a:t>Steps to Sustain Coalition</a:t>
            </a:r>
          </a:p>
          <a:p>
            <a:pPr>
              <a:buFont typeface="Wingdings" panose="05000000000000000000" pitchFamily="2" charset="2"/>
              <a:buChar char="q"/>
            </a:pPr>
            <a:r>
              <a:rPr lang="en-US" sz="2600" dirty="0" smtClean="0"/>
              <a:t>Sustaining Coalition in Community</a:t>
            </a:r>
          </a:p>
          <a:p>
            <a:pPr>
              <a:buFont typeface="Wingdings" panose="05000000000000000000" pitchFamily="2" charset="2"/>
              <a:buChar char="q"/>
            </a:pPr>
            <a:r>
              <a:rPr lang="en-US" sz="2600" dirty="0" smtClean="0"/>
              <a:t>Benefit of Coalition in Other Communities</a:t>
            </a:r>
          </a:p>
          <a:p>
            <a:pPr>
              <a:buFont typeface="Wingdings" panose="05000000000000000000" pitchFamily="2" charset="2"/>
              <a:buChar char="q"/>
            </a:pPr>
            <a:r>
              <a:rPr lang="en-US" sz="2600" dirty="0" smtClean="0"/>
              <a:t>Conclusion</a:t>
            </a:r>
          </a:p>
          <a:p>
            <a:pPr>
              <a:buFont typeface="Wingdings" panose="05000000000000000000" pitchFamily="2" charset="2"/>
              <a:buChar char="q"/>
            </a:pPr>
            <a:r>
              <a:rPr lang="en-US" sz="2600" dirty="0" smtClean="0"/>
              <a:t>References</a:t>
            </a:r>
          </a:p>
          <a:p>
            <a:pPr>
              <a:buFont typeface="Wingdings" panose="05000000000000000000" pitchFamily="2" charset="2"/>
              <a:buChar char="q"/>
            </a:pPr>
            <a:r>
              <a:rPr lang="en-US" sz="2600" dirty="0" smtClean="0"/>
              <a:t>Questions</a:t>
            </a:r>
            <a:endParaRPr lang="en-US" sz="2600" dirty="0"/>
          </a:p>
        </p:txBody>
      </p:sp>
    </p:spTree>
    <p:extLst>
      <p:ext uri="{BB962C8B-B14F-4D97-AF65-F5344CB8AC3E}">
        <p14:creationId xmlns:p14="http://schemas.microsoft.com/office/powerpoint/2010/main" xmlns="" val="8352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Introduction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50182" y="2084832"/>
            <a:ext cx="6867964" cy="4653638"/>
          </a:xfrm>
          <a:prstGeom prst="rect">
            <a:avLst/>
          </a:prstGeom>
        </p:spPr>
      </p:pic>
    </p:spTree>
    <p:extLst>
      <p:ext uri="{BB962C8B-B14F-4D97-AF65-F5344CB8AC3E}">
        <p14:creationId xmlns:p14="http://schemas.microsoft.com/office/powerpoint/2010/main" xmlns="" val="132288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 of Coalition</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800" dirty="0" smtClean="0"/>
              <a:t>XX</a:t>
            </a:r>
            <a:endParaRPr lang="en-US" sz="2800" dirty="0"/>
          </a:p>
        </p:txBody>
      </p:sp>
    </p:spTree>
    <p:extLst>
      <p:ext uri="{BB962C8B-B14F-4D97-AF65-F5344CB8AC3E}">
        <p14:creationId xmlns:p14="http://schemas.microsoft.com/office/powerpoint/2010/main" xmlns="" val="1536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Core Values of Coalition</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800" dirty="0" smtClean="0"/>
              <a:t>XX</a:t>
            </a:r>
            <a:endParaRPr lang="en-US" sz="2800" dirty="0"/>
          </a:p>
        </p:txBody>
      </p:sp>
    </p:spTree>
    <p:extLst>
      <p:ext uri="{BB962C8B-B14F-4D97-AF65-F5344CB8AC3E}">
        <p14:creationId xmlns:p14="http://schemas.microsoft.com/office/powerpoint/2010/main" xmlns="" val="179660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Need that Propelled Coalition</a:t>
            </a:r>
            <a:endParaRPr lang="en-US" dirty="0"/>
          </a:p>
        </p:txBody>
      </p:sp>
      <p:sp>
        <p:nvSpPr>
          <p:cNvPr id="3" name="Content Placeholder 2"/>
          <p:cNvSpPr>
            <a:spLocks noGrp="1"/>
          </p:cNvSpPr>
          <p:nvPr>
            <p:ph idx="1"/>
          </p:nvPr>
        </p:nvSpPr>
        <p:spPr/>
        <p:txBody>
          <a:bodyPr/>
          <a:lstStyle/>
          <a:p>
            <a:pPr>
              <a:buFont typeface="Wingdings" charset="2"/>
              <a:buChar char="Ø"/>
            </a:pPr>
            <a:r>
              <a:rPr lang="en-US" sz="2800" dirty="0"/>
              <a:t>Lower health risks</a:t>
            </a:r>
          </a:p>
          <a:p>
            <a:pPr>
              <a:buFont typeface="Wingdings" charset="2"/>
              <a:buChar char="Ø"/>
            </a:pPr>
            <a:r>
              <a:rPr lang="en-US" sz="2800" dirty="0"/>
              <a:t>Lower amount of tobacco users</a:t>
            </a:r>
          </a:p>
          <a:p>
            <a:pPr>
              <a:buFont typeface="Wingdings" charset="2"/>
              <a:buChar char="Ø"/>
            </a:pPr>
            <a:r>
              <a:rPr lang="en-US" sz="2800" dirty="0"/>
              <a:t>Awareness to others</a:t>
            </a:r>
          </a:p>
          <a:p>
            <a:endParaRPr lang="en-US" dirty="0"/>
          </a:p>
        </p:txBody>
      </p:sp>
      <p:pic>
        <p:nvPicPr>
          <p:cNvPr id="4" name="Picture 2" descr="http://4.bp.blogspot.com/-SRPU-rbs1hs/U_arqQZFr9I/AAAAAAAANW4/iWeItcfeXxQ/s1600/smoking-caused-diseases.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408" r="1591"/>
          <a:stretch/>
        </p:blipFill>
        <p:spPr bwMode="auto">
          <a:xfrm>
            <a:off x="6460960" y="2214086"/>
            <a:ext cx="5575300" cy="4167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885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800" dirty="0" smtClean="0">
                <a:latin typeface="Lucida Calligraphy" charset="0"/>
                <a:ea typeface="Lucida Calligraphy" charset="0"/>
                <a:cs typeface="Lucida Calligraphy" charset="0"/>
              </a:rPr>
              <a:t>Promote, encourage and foster healthy lifestyles that will help build a healthier and stronger community by ensuring an environment free of tobacco use.</a:t>
            </a:r>
            <a:endParaRPr lang="en-US" sz="2800" dirty="0">
              <a:latin typeface="Lucida Calligraphy" charset="0"/>
              <a:ea typeface="Lucida Calligraphy" charset="0"/>
              <a:cs typeface="Lucida Calligraphy"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95191" y="3922644"/>
            <a:ext cx="4968703" cy="2796899"/>
          </a:xfrm>
          <a:prstGeom prst="rect">
            <a:avLst/>
          </a:prstGeom>
        </p:spPr>
      </p:pic>
    </p:spTree>
    <p:extLst>
      <p:ext uri="{BB962C8B-B14F-4D97-AF65-F5344CB8AC3E}">
        <p14:creationId xmlns:p14="http://schemas.microsoft.com/office/powerpoint/2010/main" xmlns="" val="260461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Mission</a:t>
            </a:r>
            <a:endParaRPr lang="en-US" dirty="0"/>
          </a:p>
        </p:txBody>
      </p:sp>
      <p:sp>
        <p:nvSpPr>
          <p:cNvPr id="3" name="Content Placeholder 2"/>
          <p:cNvSpPr>
            <a:spLocks noGrp="1"/>
          </p:cNvSpPr>
          <p:nvPr>
            <p:ph idx="1"/>
          </p:nvPr>
        </p:nvSpPr>
        <p:spPr/>
        <p:txBody>
          <a:bodyPr>
            <a:normAutofit/>
          </a:bodyPr>
          <a:lstStyle/>
          <a:p>
            <a:pPr>
              <a:buFont typeface="Wingdings" charset="2"/>
              <a:buChar char="Ø"/>
            </a:pPr>
            <a:r>
              <a:rPr lang="en-US" sz="2800" dirty="0" smtClean="0">
                <a:latin typeface="Lucida Calligraphy" charset="0"/>
                <a:ea typeface="Lucida Calligraphy" charset="0"/>
                <a:cs typeface="Lucida Calligraphy" charset="0"/>
              </a:rPr>
              <a:t>Prevent tobacco use, promote and support cessation of tobacco use in the community through collaboration, education of health risks and benefits of cessation, and policy change while providing cessation support to the community.</a:t>
            </a:r>
            <a:endParaRPr lang="en-US" sz="2800" dirty="0">
              <a:latin typeface="Lucida Calligraphy" charset="0"/>
              <a:ea typeface="Lucida Calligraphy" charset="0"/>
              <a:cs typeface="Lucida Calligraphy"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79026" y="4433957"/>
            <a:ext cx="4242816" cy="232867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r="2622"/>
          <a:stretch/>
        </p:blipFill>
        <p:spPr>
          <a:xfrm>
            <a:off x="8235575" y="4494832"/>
            <a:ext cx="2206921" cy="2206921"/>
          </a:xfrm>
          <a:prstGeom prst="ellipse">
            <a:avLst/>
          </a:prstGeom>
        </p:spPr>
      </p:pic>
    </p:spTree>
    <p:extLst>
      <p:ext uri="{BB962C8B-B14F-4D97-AF65-F5344CB8AC3E}">
        <p14:creationId xmlns:p14="http://schemas.microsoft.com/office/powerpoint/2010/main" xmlns="" val="3423234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a:t>
            </a:r>
            <a:endParaRPr lang="en-US" dirty="0"/>
          </a:p>
        </p:txBody>
      </p:sp>
      <p:sp>
        <p:nvSpPr>
          <p:cNvPr id="3" name="Content Placeholder 2"/>
          <p:cNvSpPr>
            <a:spLocks noGrp="1"/>
          </p:cNvSpPr>
          <p:nvPr>
            <p:ph idx="1"/>
          </p:nvPr>
        </p:nvSpPr>
        <p:spPr/>
        <p:txBody>
          <a:bodyPr/>
          <a:lstStyle/>
          <a:p>
            <a:pPr>
              <a:buFont typeface="Wingdings" charset="2"/>
              <a:buChar char="Ø"/>
            </a:pPr>
            <a:r>
              <a:rPr lang="en-US" sz="2800" dirty="0"/>
              <a:t>Awareness</a:t>
            </a:r>
          </a:p>
          <a:p>
            <a:pPr>
              <a:buFont typeface="Wingdings" charset="2"/>
              <a:buChar char="Ø"/>
            </a:pPr>
            <a:r>
              <a:rPr lang="en-US" sz="2800" dirty="0"/>
              <a:t>Reduce tobacco disease</a:t>
            </a:r>
          </a:p>
          <a:p>
            <a:pPr>
              <a:buFont typeface="Wingdings" charset="2"/>
              <a:buChar char="Ø"/>
            </a:pPr>
            <a:r>
              <a:rPr lang="en-US" sz="2800" dirty="0"/>
              <a:t>State data and statistics</a:t>
            </a:r>
          </a:p>
          <a:p>
            <a:pPr>
              <a:buFont typeface="Wingdings" charset="2"/>
              <a:buChar char="Ø"/>
            </a:pPr>
            <a:r>
              <a:rPr lang="en-US" sz="2800" dirty="0"/>
              <a:t>Guidelines</a:t>
            </a:r>
          </a:p>
          <a:p>
            <a:pPr>
              <a:buFont typeface="Wingdings" charset="2"/>
              <a:buChar char="Ø"/>
            </a:pPr>
            <a:r>
              <a:rPr lang="en-US" sz="2800" dirty="0"/>
              <a:t>Resources</a:t>
            </a:r>
          </a:p>
          <a:p>
            <a:endParaRPr lang="en-US" dirty="0"/>
          </a:p>
        </p:txBody>
      </p:sp>
      <p:pic>
        <p:nvPicPr>
          <p:cNvPr id="4" name="Picture 4" descr="http://thumbnails-visually.netdna-ssl.com/daily-cigarette-consumption_5245afd6d5699_w15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7788" y="2084832"/>
            <a:ext cx="5472186" cy="4224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38433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1544</Words>
  <Application/>
  <PresentationFormat>Custom</PresentationFormat>
  <Paragraphs>122</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Integral</vt:lpstr>
      <vt:lpstr>Tobacco Program Coalition</vt:lpstr>
      <vt:lpstr>Table of Content</vt:lpstr>
      <vt:lpstr>Introduction</vt:lpstr>
      <vt:lpstr>History of Coalition</vt:lpstr>
      <vt:lpstr>Core Values of Coalition</vt:lpstr>
      <vt:lpstr>Need that Propelled Coalition</vt:lpstr>
      <vt:lpstr>Vision</vt:lpstr>
      <vt:lpstr>Mission</vt:lpstr>
      <vt:lpstr>Purpose</vt:lpstr>
      <vt:lpstr>Steps to Develop Coalition</vt:lpstr>
      <vt:lpstr>Implementation Steps</vt:lpstr>
      <vt:lpstr>Implementation Process</vt:lpstr>
      <vt:lpstr>Steps to Sustain Coalition</vt:lpstr>
      <vt:lpstr>Sustaining Coalition in Community</vt:lpstr>
      <vt:lpstr>Benefit of Coalition in Other Communities</vt:lpstr>
      <vt:lpstr>Conclusion</vt:lpstr>
      <vt:lpstr>References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Program Coalition</dc:title>
  <dc:creator>EMIE09</dc:creator>
  <cp:lastModifiedBy>EMIE09</cp:lastModifiedBy>
  <cp:revision>1</cp:revision>
  <dcterms:modified xsi:type="dcterms:W3CDTF">2017-04-05T06:37:59Z</dcterms:modified>
</cp:coreProperties>
</file>