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84" r:id="rId12"/>
    <p:sldId id="267" r:id="rId13"/>
    <p:sldId id="270" r:id="rId14"/>
    <p:sldId id="278" r:id="rId15"/>
    <p:sldId id="285" r:id="rId16"/>
    <p:sldId id="279" r:id="rId17"/>
    <p:sldId id="280" r:id="rId18"/>
    <p:sldId id="286" r:id="rId19"/>
    <p:sldId id="281" r:id="rId20"/>
    <p:sldId id="287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120" autoAdjust="0"/>
    <p:restoredTop sz="86353" autoAdjust="0"/>
  </p:normalViewPr>
  <p:slideViewPr>
    <p:cSldViewPr>
      <p:cViewPr varScale="1">
        <p:scale>
          <a:sx n="47" d="100"/>
          <a:sy n="47" d="100"/>
        </p:scale>
        <p:origin x="-1248" y="-2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BBD350-3331-44C5-A196-B9A8DB10B063}" type="datetimeFigureOut">
              <a:rPr lang="en-US"/>
              <a:pPr>
                <a:defRPr/>
              </a:pPr>
              <a:t>5/13/2017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68DCFF-6406-4D82-90BA-540B4859D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7010400" y="609600"/>
            <a:ext cx="1905000" cy="1981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280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6624638" y="6172200"/>
            <a:ext cx="2035175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Looking Out/Looking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Fourteenth Edition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609600" y="457200"/>
            <a:ext cx="8534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r">
              <a:defRPr sz="3200" cap="all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 eaLnBrk="0" hangingPunct="0">
              <a:defRPr/>
            </a:pPr>
            <a:r>
              <a:rPr lang="en-US" sz="19900" dirty="0" smtClean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5</a:t>
            </a:r>
            <a:endParaRPr lang="en-US" sz="19900" dirty="0">
              <a:solidFill>
                <a:schemeClr val="accent4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14400" y="685800"/>
            <a:ext cx="8534400" cy="1905000"/>
          </a:xfrm>
        </p:spPr>
        <p:txBody>
          <a:bodyPr>
            <a:noAutofit/>
          </a:bodyPr>
          <a:lstStyle>
            <a:lvl1pPr algn="r">
              <a:defRPr sz="3200" cap="all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3962400" cy="533400"/>
          </a:xfrm>
        </p:spPr>
        <p:txBody>
          <a:bodyPr/>
          <a:lstStyle>
            <a:lvl1pPr marL="0" indent="0" algn="l">
              <a:buFont typeface="Arial" pitchFamily="34" charset="0"/>
              <a:buNone/>
              <a:defRPr sz="2800" b="0" cap="all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914400" y="3505200"/>
            <a:ext cx="8077200" cy="2590800"/>
          </a:xfr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  <a:lvl2pPr>
              <a:defRPr sz="2200"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5F7E86-1284-45F8-9BE1-C49466EF38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ABC5CC7-C015-4F3B-AB70-50F27C9CCA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382000" y="6324600"/>
            <a:ext cx="457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4273D70-FFFA-4589-8538-3FC9176580A2}" type="slidenum">
              <a:rPr lang="en-US" sz="14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24600"/>
            <a:ext cx="6629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LANGUAGE: BARRIER AND BRIDGE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3FB3332-5903-4258-8C73-122452DDD3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98D48A-B4BB-4C57-8BB1-26CA377A51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13E888-E9C1-4E4E-B210-981A0D62E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312BFD3-A263-4387-A16E-65FDB3E83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32F1066-7FC4-44B6-8D47-953D55CF1F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C61A4C8-4CAB-41D8-A324-D582DFA7E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8C364ED-D051-40A6-9A2A-0A68D8DC2E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66AFF-D081-4B7C-A20D-DFD0EBF5E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4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Chapter topics</a:t>
            </a:r>
            <a:endParaRPr lang="en-US" dirty="0"/>
          </a:p>
        </p:txBody>
      </p:sp>
      <p:sp>
        <p:nvSpPr>
          <p:cNvPr id="13316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>
                <a:hlinkClick r:id="" action="ppaction://noaction"/>
              </a:rPr>
              <a:t>Language Is Symbolic</a:t>
            </a:r>
            <a:endParaRPr lang="en-US" smtClean="0"/>
          </a:p>
          <a:p>
            <a:r>
              <a:rPr lang="en-US" smtClean="0">
                <a:hlinkClick r:id="" action="ppaction://noaction"/>
              </a:rPr>
              <a:t>Understandings and Misunderstandings</a:t>
            </a:r>
            <a:endParaRPr lang="en-US" smtClean="0"/>
          </a:p>
          <a:p>
            <a:r>
              <a:rPr lang="en-US" smtClean="0">
                <a:hlinkClick r:id="" action="ppaction://noaction"/>
              </a:rPr>
              <a:t>The Impact of Language</a:t>
            </a:r>
            <a:endParaRPr lang="en-US" smtClean="0"/>
          </a:p>
          <a:p>
            <a:r>
              <a:rPr lang="en-US" smtClean="0">
                <a:hlinkClick r:id="" action="ppaction://noaction"/>
              </a:rPr>
              <a:t>Gender and Language</a:t>
            </a:r>
            <a:endParaRPr lang="en-US" smtClean="0"/>
          </a:p>
          <a:p>
            <a:r>
              <a:rPr lang="en-US" smtClean="0">
                <a:hlinkClick r:id="" action="ppaction://noaction"/>
              </a:rPr>
              <a:t>Culture and Language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Impact of Language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Powerless Language </a:t>
            </a:r>
          </a:p>
          <a:p>
            <a:pPr lvl="1"/>
            <a:r>
              <a:rPr lang="en-US" smtClean="0"/>
              <a:t>Hedges </a:t>
            </a:r>
          </a:p>
          <a:p>
            <a:pPr lvl="1"/>
            <a:r>
              <a:rPr lang="en-US" smtClean="0"/>
              <a:t>Hesitations</a:t>
            </a:r>
          </a:p>
          <a:p>
            <a:pPr lvl="1"/>
            <a:r>
              <a:rPr lang="en-US" smtClean="0"/>
              <a:t>Intensifiers</a:t>
            </a:r>
          </a:p>
          <a:p>
            <a:pPr lvl="1"/>
            <a:r>
              <a:rPr lang="en-US" smtClean="0"/>
              <a:t>Polite forms</a:t>
            </a:r>
          </a:p>
          <a:p>
            <a:pPr lvl="1"/>
            <a:r>
              <a:rPr lang="en-US" smtClean="0"/>
              <a:t>Tag questions</a:t>
            </a:r>
          </a:p>
          <a:p>
            <a:pPr lvl="1"/>
            <a:r>
              <a:rPr lang="en-US" smtClean="0"/>
              <a:t>Disclaimers</a:t>
            </a:r>
          </a:p>
          <a:p>
            <a:pPr lvl="1"/>
            <a:r>
              <a:rPr lang="en-US" smtClean="0"/>
              <a:t>Rising inflections</a:t>
            </a:r>
          </a:p>
          <a:p>
            <a:endParaRPr 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Impact of Language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Powerless Language </a:t>
            </a:r>
          </a:p>
          <a:p>
            <a:pPr lvl="1"/>
            <a:r>
              <a:rPr lang="en-US" smtClean="0"/>
              <a:t>Powerful speech is culturally based</a:t>
            </a:r>
          </a:p>
          <a:p>
            <a:pPr lvl="1"/>
            <a:r>
              <a:rPr lang="en-US" smtClean="0"/>
              <a:t>Language that is too powerful may intimidate</a:t>
            </a:r>
          </a:p>
          <a:p>
            <a:pPr lvl="1"/>
            <a:r>
              <a:rPr lang="en-US" smtClean="0"/>
              <a:t>In some situations, polite forms of speech can enhance effectiveness</a:t>
            </a:r>
          </a:p>
          <a:p>
            <a:endParaRPr lang="en-US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Impact of Language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Disruptive language</a:t>
            </a:r>
          </a:p>
          <a:p>
            <a:r>
              <a:rPr lang="en-US" sz="2800" smtClean="0"/>
              <a:t>Three linguistic habits to avoid</a:t>
            </a:r>
          </a:p>
          <a:p>
            <a:pPr lvl="1"/>
            <a:r>
              <a:rPr lang="en-US" sz="2000" smtClean="0"/>
              <a:t>Fact-Opinion Confusion</a:t>
            </a:r>
          </a:p>
          <a:p>
            <a:pPr lvl="1"/>
            <a:r>
              <a:rPr lang="en-US" sz="2000" smtClean="0"/>
              <a:t>Fact-Inference Confusion</a:t>
            </a:r>
          </a:p>
          <a:p>
            <a:pPr lvl="1"/>
            <a:r>
              <a:rPr lang="en-US" sz="2000" smtClean="0"/>
              <a:t>Emotive Language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Impact of Language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Language of Responsibility</a:t>
            </a:r>
          </a:p>
          <a:p>
            <a:r>
              <a:rPr lang="en-US" smtClean="0"/>
              <a:t>“It” Statements</a:t>
            </a:r>
          </a:p>
          <a:p>
            <a:r>
              <a:rPr lang="en-US" smtClean="0"/>
              <a:t>“But” Statements</a:t>
            </a:r>
          </a:p>
          <a:p>
            <a:r>
              <a:rPr lang="en-US" smtClean="0"/>
              <a:t>“I” and “You” Language</a:t>
            </a:r>
          </a:p>
          <a:p>
            <a:r>
              <a:rPr lang="en-US" smtClean="0"/>
              <a:t>“We” Language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Gender and Language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Content</a:t>
            </a:r>
          </a:p>
          <a:p>
            <a:pPr lvl="1"/>
            <a:r>
              <a:rPr lang="en-US" smtClean="0"/>
              <a:t>Female friends spent more time discussing:</a:t>
            </a:r>
          </a:p>
          <a:p>
            <a:pPr lvl="2"/>
            <a:r>
              <a:rPr lang="en-US" smtClean="0"/>
              <a:t>Relationship problems, family, health</a:t>
            </a:r>
          </a:p>
          <a:p>
            <a:pPr lvl="1"/>
            <a:r>
              <a:rPr lang="en-US" smtClean="0"/>
              <a:t>Male friends spent more time discussing:</a:t>
            </a:r>
          </a:p>
          <a:p>
            <a:pPr lvl="2"/>
            <a:r>
              <a:rPr lang="en-US" smtClean="0"/>
              <a:t>Current events, music, sports, business</a:t>
            </a:r>
          </a:p>
          <a:p>
            <a:pPr lvl="1"/>
            <a:r>
              <a:rPr lang="en-US" smtClean="0"/>
              <a:t>These differences can lead to frustration when men and women try to converse with one another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Gender and Language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Reasons for Communicating</a:t>
            </a:r>
          </a:p>
          <a:p>
            <a:pPr lvl="1"/>
            <a:r>
              <a:rPr lang="en-US" smtClean="0"/>
              <a:t>Men and women use language to build and maintain social relationships</a:t>
            </a:r>
          </a:p>
          <a:p>
            <a:pPr lvl="1"/>
            <a:r>
              <a:rPr lang="en-US" smtClean="0"/>
              <a:t>How men and women accomplish these goals is different</a:t>
            </a:r>
          </a:p>
          <a:p>
            <a:pPr lvl="2"/>
            <a:r>
              <a:rPr lang="en-US" smtClean="0"/>
              <a:t>Men more likely to make conversation fun</a:t>
            </a:r>
          </a:p>
          <a:p>
            <a:pPr lvl="2"/>
            <a:r>
              <a:rPr lang="en-US" smtClean="0"/>
              <a:t>Women’s discussions tend to involve feelings, relationships, and personal problems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Gender and Language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Conversational Style</a:t>
            </a:r>
          </a:p>
          <a:p>
            <a:pPr lvl="1"/>
            <a:r>
              <a:rPr lang="en-US" smtClean="0"/>
              <a:t>The myth that women are more talkative than men does not hold up under scientific scrutiny</a:t>
            </a:r>
          </a:p>
          <a:p>
            <a:pPr lvl="1"/>
            <a:r>
              <a:rPr lang="en-US" smtClean="0"/>
              <a:t>Women ask more questions in same-sex conversations</a:t>
            </a:r>
          </a:p>
          <a:p>
            <a:pPr lvl="2"/>
            <a:r>
              <a:rPr lang="en-US" smtClean="0"/>
              <a:t>Men’s speech is more characteristically direct, succinct, task-oriented</a:t>
            </a:r>
          </a:p>
          <a:p>
            <a:pPr lvl="2"/>
            <a:r>
              <a:rPr lang="en-US" smtClean="0"/>
              <a:t>Women’s speech is more typically indirect, elaborate, focused on relationships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Gender and Language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Conversational Style</a:t>
            </a:r>
          </a:p>
          <a:p>
            <a:pPr lvl="1"/>
            <a:r>
              <a:rPr lang="en-US" smtClean="0"/>
              <a:t>Women typically use statements showing support for the other person</a:t>
            </a:r>
          </a:p>
          <a:p>
            <a:pPr lvl="1"/>
            <a:r>
              <a:rPr lang="en-US" smtClean="0"/>
              <a:t>The importance of nurturing a relationship explains why female speech is often tentative</a:t>
            </a:r>
          </a:p>
          <a:p>
            <a:pPr lvl="1"/>
            <a:r>
              <a:rPr lang="en-US" smtClean="0"/>
              <a:t>Accommodating style isn’t always a disadvantage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Gender and Language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Nongender Variables</a:t>
            </a:r>
          </a:p>
          <a:p>
            <a:pPr lvl="1"/>
            <a:r>
              <a:rPr lang="en-US" smtClean="0"/>
              <a:t>Ways women and men communicate much more similar than different</a:t>
            </a:r>
          </a:p>
          <a:p>
            <a:pPr lvl="2"/>
            <a:r>
              <a:rPr lang="en-US" smtClean="0"/>
              <a:t>Male and female supervisors behave the same way and are equally effective</a:t>
            </a:r>
          </a:p>
          <a:p>
            <a:pPr lvl="1"/>
            <a:r>
              <a:rPr lang="en-US" smtClean="0"/>
              <a:t>Other factors influence language use</a:t>
            </a:r>
          </a:p>
          <a:p>
            <a:pPr lvl="2"/>
            <a:r>
              <a:rPr lang="en-US" smtClean="0"/>
              <a:t>Social philosophy</a:t>
            </a:r>
          </a:p>
          <a:p>
            <a:pPr lvl="2"/>
            <a:r>
              <a:rPr lang="en-US" smtClean="0"/>
              <a:t>Gender role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Culture and Language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Verbal Communication Styles</a:t>
            </a:r>
          </a:p>
          <a:p>
            <a:pPr lvl="1"/>
            <a:r>
              <a:rPr lang="en-US" smtClean="0"/>
              <a:t>Low-context cultures</a:t>
            </a:r>
          </a:p>
          <a:p>
            <a:pPr lvl="2"/>
            <a:r>
              <a:rPr lang="en-US" smtClean="0"/>
              <a:t>Generally value language to express thoughts, feelings,  and ideas as directly as possible.</a:t>
            </a:r>
          </a:p>
          <a:p>
            <a:pPr lvl="1"/>
            <a:r>
              <a:rPr lang="en-US" smtClean="0"/>
              <a:t>High-context cultures</a:t>
            </a:r>
          </a:p>
          <a:p>
            <a:pPr lvl="2"/>
            <a:r>
              <a:rPr lang="en-US" smtClean="0"/>
              <a:t>Generally value using language to maintain social harmony. </a:t>
            </a:r>
          </a:p>
          <a:p>
            <a:pPr lvl="2"/>
            <a:r>
              <a:rPr lang="en-US" smtClean="0"/>
              <a:t>Learn to discover meaning from the context in which a message is delivered: nonverbal behaviors, history of the relationship,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Language Is Symbolic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Natural World</a:t>
            </a:r>
          </a:p>
          <a:p>
            <a:pPr lvl="1"/>
            <a:r>
              <a:rPr lang="en-US" smtClean="0"/>
              <a:t>Smoke means something is burning</a:t>
            </a:r>
          </a:p>
          <a:p>
            <a:pPr lvl="1"/>
            <a:r>
              <a:rPr lang="en-US" smtClean="0"/>
              <a:t>A fever means someone is ill</a:t>
            </a:r>
          </a:p>
          <a:p>
            <a:r>
              <a:rPr lang="en-US" smtClean="0"/>
              <a:t>Language Is Symbolic</a:t>
            </a:r>
          </a:p>
          <a:p>
            <a:pPr lvl="1"/>
            <a:r>
              <a:rPr lang="en-US" smtClean="0"/>
              <a:t>Connection</a:t>
            </a:r>
            <a:r>
              <a:rPr lang="en-US" smtClean="0">
                <a:solidFill>
                  <a:srgbClr val="00B050"/>
                </a:solidFill>
              </a:rPr>
              <a:t> </a:t>
            </a:r>
            <a:r>
              <a:rPr lang="en-US" smtClean="0"/>
              <a:t>between words and the ideas or things they represent is arbitrary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Culture and Language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Verbal Communication Styles</a:t>
            </a:r>
          </a:p>
          <a:p>
            <a:pPr lvl="1"/>
            <a:r>
              <a:rPr lang="en-US" smtClean="0"/>
              <a:t>Language styles can vary across culture</a:t>
            </a:r>
          </a:p>
          <a:p>
            <a:pPr lvl="2"/>
            <a:r>
              <a:rPr lang="en-US" smtClean="0"/>
              <a:t>Elaborate - Succinct</a:t>
            </a:r>
          </a:p>
          <a:p>
            <a:pPr lvl="2"/>
            <a:r>
              <a:rPr lang="en-US" smtClean="0"/>
              <a:t>Formality - Informality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Culture and Language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mtClean="0"/>
              <a:t>Verbal Communication Styles</a:t>
            </a:r>
          </a:p>
          <a:p>
            <a:pPr lvl="1"/>
            <a:r>
              <a:rPr lang="en-US" smtClean="0"/>
              <a:t>Language and Worldview</a:t>
            </a:r>
          </a:p>
          <a:p>
            <a:pPr lvl="2"/>
            <a:r>
              <a:rPr lang="en-US" smtClean="0"/>
              <a:t>Linguistic relativism</a:t>
            </a:r>
          </a:p>
          <a:p>
            <a:pPr lvl="3"/>
            <a:r>
              <a:rPr lang="en-US" smtClean="0"/>
              <a:t>The worldview of a culture is shaped and reflected by the language its members speak.</a:t>
            </a:r>
          </a:p>
          <a:p>
            <a:pPr lvl="3"/>
            <a:r>
              <a:rPr lang="en-US" smtClean="0"/>
              <a:t>Sapir-Whorf hypothesis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Chapter Review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Language Is Symbolic</a:t>
            </a:r>
          </a:p>
          <a:p>
            <a:r>
              <a:rPr lang="en-US" smtClean="0"/>
              <a:t>Understandings and Misunderstandings</a:t>
            </a:r>
          </a:p>
          <a:p>
            <a:r>
              <a:rPr lang="en-US" smtClean="0"/>
              <a:t>The Impact of Language</a:t>
            </a:r>
          </a:p>
          <a:p>
            <a:r>
              <a:rPr lang="en-US" smtClean="0"/>
              <a:t>Gender and Language</a:t>
            </a:r>
          </a:p>
          <a:p>
            <a:r>
              <a:rPr lang="en-US" smtClean="0"/>
              <a:t>Culture and Language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Understanding and Misunderstanding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Understanding Words</a:t>
            </a:r>
          </a:p>
          <a:p>
            <a:pPr lvl="1"/>
            <a:r>
              <a:rPr lang="en-US" smtClean="0"/>
              <a:t>Semantic rules</a:t>
            </a:r>
          </a:p>
          <a:p>
            <a:pPr lvl="2"/>
            <a:r>
              <a:rPr lang="en-US" smtClean="0"/>
              <a:t>“Bikes” are for riding and “books” are for reading</a:t>
            </a:r>
          </a:p>
          <a:p>
            <a:pPr lvl="1"/>
            <a:r>
              <a:rPr lang="en-US" smtClean="0"/>
              <a:t>Equivocation</a:t>
            </a:r>
          </a:p>
          <a:p>
            <a:pPr lvl="2"/>
            <a:r>
              <a:rPr lang="en-US" smtClean="0"/>
              <a:t>Statements that have more than one commonly accepted definition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Understanding and Misunderstanding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Relative Language</a:t>
            </a:r>
          </a:p>
          <a:p>
            <a:pPr lvl="1"/>
            <a:r>
              <a:rPr lang="en-US" smtClean="0"/>
              <a:t>Words that gain their meaning by comparison</a:t>
            </a:r>
          </a:p>
          <a:p>
            <a:r>
              <a:rPr lang="en-US" smtClean="0"/>
              <a:t>Static Evaluation</a:t>
            </a:r>
          </a:p>
          <a:p>
            <a:pPr lvl="1"/>
            <a:r>
              <a:rPr lang="en-US" smtClean="0"/>
              <a:t>Statements that contain or imply the word </a:t>
            </a:r>
            <a:r>
              <a:rPr lang="en-US" i="1" smtClean="0"/>
              <a:t>is </a:t>
            </a:r>
            <a:r>
              <a:rPr lang="en-US" smtClean="0"/>
              <a:t>lead to mistaken assumptions about people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Understandings and Misunderstandings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/>
          <a:lstStyle/>
          <a:p>
            <a:r>
              <a:rPr lang="en-US" smtClean="0"/>
              <a:t>Abstraction</a:t>
            </a:r>
          </a:p>
          <a:p>
            <a:pPr lvl="1"/>
            <a:r>
              <a:rPr lang="en-US" smtClean="0"/>
              <a:t>Is vague in nature</a:t>
            </a:r>
          </a:p>
          <a:p>
            <a:pPr lvl="1"/>
            <a:r>
              <a:rPr lang="en-US" smtClean="0"/>
              <a:t>Behavioral language is specific to things people do or say</a:t>
            </a:r>
          </a:p>
          <a:p>
            <a:r>
              <a:rPr lang="en-US" smtClean="0"/>
              <a:t>Abstraction Ladder</a:t>
            </a:r>
          </a:p>
          <a:p>
            <a:pPr lvl="1"/>
            <a:r>
              <a:rPr lang="en-US" smtClean="0"/>
              <a:t>Highly abstract language can lead to blanket judgments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248400" y="1600200"/>
            <a:ext cx="2438400" cy="4803775"/>
            <a:chOff x="6324600" y="1600200"/>
            <a:chExt cx="2438400" cy="4803379"/>
          </a:xfrm>
        </p:grpSpPr>
        <p:pic>
          <p:nvPicPr>
            <p:cNvPr id="17413" name="Picture 1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24600" y="1600200"/>
              <a:ext cx="2438400" cy="4410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 bwMode="auto">
            <a:xfrm>
              <a:off x="6400800" y="6095629"/>
              <a:ext cx="1039813" cy="3079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accent4">
                      <a:lumMod val="75000"/>
                    </a:schemeClr>
                  </a:solidFill>
                </a:rPr>
                <a:t>Figure </a:t>
              </a:r>
              <a:r>
                <a:rPr lang="en-US" sz="1400">
                  <a:solidFill>
                    <a:schemeClr val="accent4">
                      <a:lumMod val="75000"/>
                    </a:schemeClr>
                  </a:solidFill>
                </a:rPr>
                <a:t>5.1 </a:t>
              </a:r>
              <a:endParaRPr lang="en-US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Understandings and Misunderstandings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r>
              <a:rPr lang="en-US" smtClean="0"/>
              <a:t>Syntactic Rules</a:t>
            </a:r>
          </a:p>
          <a:p>
            <a:pPr lvl="1"/>
            <a:r>
              <a:rPr lang="en-US" smtClean="0"/>
              <a:t>Govern the grammar of language</a:t>
            </a:r>
          </a:p>
          <a:p>
            <a:r>
              <a:rPr lang="en-US" smtClean="0"/>
              <a:t>Pragmatic Rules</a:t>
            </a:r>
          </a:p>
          <a:p>
            <a:pPr lvl="1"/>
            <a:r>
              <a:rPr lang="en-US" smtClean="0"/>
              <a:t>Govern the way speech works in everyday interaction</a:t>
            </a:r>
          </a:p>
          <a:p>
            <a:pPr lvl="2"/>
            <a:r>
              <a:rPr lang="en-US" smtClean="0"/>
              <a:t>Communication as a cooperative game</a:t>
            </a:r>
          </a:p>
          <a:p>
            <a:pPr lvl="3"/>
            <a:r>
              <a:rPr lang="en-US" smtClean="0"/>
              <a:t>Coordination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Understandings and Misunderstandings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Pragmatic Rules</a:t>
            </a:r>
          </a:p>
          <a:p>
            <a:pPr lvl="1"/>
            <a:r>
              <a:rPr lang="en-US" smtClean="0"/>
              <a:t>Some rules shared by most people in a culture</a:t>
            </a:r>
          </a:p>
          <a:p>
            <a:pPr lvl="1"/>
            <a:r>
              <a:rPr lang="en-US" smtClean="0"/>
              <a:t>People in their own individual relationships create their own sets of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Impact of Language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Naming and Identity</a:t>
            </a:r>
          </a:p>
          <a:p>
            <a:pPr lvl="1"/>
            <a:r>
              <a:rPr lang="en-US" smtClean="0"/>
              <a:t>Names are more than just a simple means of identification</a:t>
            </a:r>
          </a:p>
          <a:p>
            <a:pPr lvl="1"/>
            <a:r>
              <a:rPr lang="en-US" smtClean="0"/>
              <a:t>They shape the way others think of us</a:t>
            </a:r>
          </a:p>
          <a:p>
            <a:pPr lvl="1"/>
            <a:r>
              <a:rPr lang="en-US" smtClean="0"/>
              <a:t>They shape the way we view ourselves</a:t>
            </a:r>
          </a:p>
          <a:p>
            <a:pPr lvl="1"/>
            <a:r>
              <a:rPr lang="en-US" smtClean="0"/>
              <a:t>They shape the way we 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Impact of Language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Affiliation</a:t>
            </a:r>
          </a:p>
          <a:p>
            <a:pPr lvl="1"/>
            <a:r>
              <a:rPr lang="en-US" smtClean="0"/>
              <a:t>Speech can build and demonstrate solidarity with others</a:t>
            </a:r>
          </a:p>
          <a:p>
            <a:pPr lvl="1"/>
            <a:r>
              <a:rPr lang="en-US" smtClean="0"/>
              <a:t>Convergence</a:t>
            </a:r>
          </a:p>
          <a:p>
            <a:pPr lvl="2"/>
            <a:r>
              <a:rPr lang="en-US" smtClean="0"/>
              <a:t>The process of adapting one’s speech style to match others</a:t>
            </a:r>
          </a:p>
          <a:p>
            <a:pPr lvl="1"/>
            <a:r>
              <a:rPr lang="en-US" smtClean="0"/>
              <a:t>Divergence</a:t>
            </a:r>
          </a:p>
          <a:p>
            <a:pPr lvl="2"/>
            <a:r>
              <a:rPr lang="en-US" smtClean="0"/>
              <a:t>Speaking in a way that emphasizes one’s differences from others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8064A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690</Words>
  <Application/>
  <PresentationFormat>On-screen Show (4:3)</PresentationFormat>
  <Paragraphs>136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Language</vt:lpstr>
      <vt:lpstr>Language Is Symbolic</vt:lpstr>
      <vt:lpstr>Understanding and Misunderstanding</vt:lpstr>
      <vt:lpstr>Understanding and Misunderstanding</vt:lpstr>
      <vt:lpstr>Understandings and Misunderstandings</vt:lpstr>
      <vt:lpstr>Understandings and Misunderstandings</vt:lpstr>
      <vt:lpstr>Understandings and Misunderstandings</vt:lpstr>
      <vt:lpstr>The Impact of Language</vt:lpstr>
      <vt:lpstr>The Impact of Language</vt:lpstr>
      <vt:lpstr>The Impact of Language</vt:lpstr>
      <vt:lpstr>The Impact of Language</vt:lpstr>
      <vt:lpstr>The Impact of Language</vt:lpstr>
      <vt:lpstr>The Impact of Language</vt:lpstr>
      <vt:lpstr>Gender and Language</vt:lpstr>
      <vt:lpstr>Gender and Language</vt:lpstr>
      <vt:lpstr>Gender and Language</vt:lpstr>
      <vt:lpstr>Gender and Language</vt:lpstr>
      <vt:lpstr>Gender and Language</vt:lpstr>
      <vt:lpstr>Culture and Language</vt:lpstr>
      <vt:lpstr>Culture and Language</vt:lpstr>
      <vt:lpstr>Culture and Language</vt:lpstr>
      <vt:lpstr>Chapter 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</dc:title>
  <dc:creator>EMIE09</dc:creator>
  <cp:lastModifiedBy>EMIE09</cp:lastModifiedBy>
  <cp:revision>1</cp:revision>
  <dcterms:modified xsi:type="dcterms:W3CDTF">2017-05-13T12:17:27Z</dcterms:modified>
</cp:coreProperties>
</file>