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D13E9-72D1-6149-989B-A5319A2E7206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03067-A6ED-004D-A5DE-F0CB8096A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6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0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964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2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7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7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16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2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7D1DE-7F9A-AF45-B3D9-076BCE4AEA49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A359A-005F-F54A-9B4F-A81A28198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3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40" y="0"/>
            <a:ext cx="7870561" cy="628473"/>
          </a:xfrm>
        </p:spPr>
        <p:txBody>
          <a:bodyPr>
            <a:normAutofit/>
          </a:bodyPr>
          <a:lstStyle/>
          <a:p>
            <a:pPr algn="l"/>
            <a:r>
              <a:rPr lang="en-US" sz="1800" b="1" i="1" dirty="0" smtClean="0"/>
              <a:t>SI422 Assignment #2 –Exhibit 1</a:t>
            </a:r>
            <a:endParaRPr lang="en-US" sz="1800" b="1" i="1" dirty="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234592" y="804712"/>
            <a:ext cx="8461173" cy="5590112"/>
            <a:chOff x="2017" y="2557"/>
            <a:chExt cx="2964" cy="1531"/>
          </a:xfrm>
        </p:grpSpPr>
        <p:grpSp>
          <p:nvGrpSpPr>
            <p:cNvPr id="32777" name="Group 5"/>
            <p:cNvGrpSpPr>
              <a:grpSpLocks/>
            </p:cNvGrpSpPr>
            <p:nvPr/>
          </p:nvGrpSpPr>
          <p:grpSpPr bwMode="auto">
            <a:xfrm>
              <a:off x="2537" y="2670"/>
              <a:ext cx="2444" cy="1418"/>
              <a:chOff x="1785" y="2059"/>
              <a:chExt cx="3196" cy="2029"/>
            </a:xfrm>
          </p:grpSpPr>
          <p:sp>
            <p:nvSpPr>
              <p:cNvPr id="32782" name="Rectangle 6"/>
              <p:cNvSpPr>
                <a:spLocks noChangeArrowheads="1"/>
              </p:cNvSpPr>
              <p:nvPr/>
            </p:nvSpPr>
            <p:spPr bwMode="auto">
              <a:xfrm>
                <a:off x="1785" y="2059"/>
                <a:ext cx="1821" cy="1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400" b="0" i="1">
                  <a:latin typeface="+mj-lt"/>
                </a:endParaRPr>
              </a:p>
            </p:txBody>
          </p:sp>
          <p:sp>
            <p:nvSpPr>
              <p:cNvPr id="32783" name="Rectangle 7"/>
              <p:cNvSpPr>
                <a:spLocks noChangeArrowheads="1"/>
              </p:cNvSpPr>
              <p:nvPr/>
            </p:nvSpPr>
            <p:spPr bwMode="auto">
              <a:xfrm>
                <a:off x="3349" y="2061"/>
                <a:ext cx="1627" cy="106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400" i="1">
                  <a:latin typeface="+mj-lt"/>
                </a:endParaRPr>
              </a:p>
            </p:txBody>
          </p:sp>
          <p:sp>
            <p:nvSpPr>
              <p:cNvPr id="32784" name="Rectangle 8"/>
              <p:cNvSpPr>
                <a:spLocks noChangeArrowheads="1"/>
              </p:cNvSpPr>
              <p:nvPr/>
            </p:nvSpPr>
            <p:spPr bwMode="auto">
              <a:xfrm>
                <a:off x="1785" y="3059"/>
                <a:ext cx="1821" cy="1029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400" i="1">
                  <a:latin typeface="+mj-lt"/>
                </a:endParaRPr>
              </a:p>
            </p:txBody>
          </p:sp>
          <p:sp>
            <p:nvSpPr>
              <p:cNvPr id="32785" name="Rectangle 9"/>
              <p:cNvSpPr>
                <a:spLocks noChangeArrowheads="1"/>
              </p:cNvSpPr>
              <p:nvPr/>
            </p:nvSpPr>
            <p:spPr bwMode="auto">
              <a:xfrm>
                <a:off x="3356" y="3059"/>
                <a:ext cx="1625" cy="1029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400" i="1">
                  <a:latin typeface="+mj-lt"/>
                </a:endParaRPr>
              </a:p>
            </p:txBody>
          </p:sp>
        </p:grpSp>
        <p:sp>
          <p:nvSpPr>
            <p:cNvPr id="32778" name="Text Box 10"/>
            <p:cNvSpPr txBox="1">
              <a:spLocks noChangeArrowheads="1"/>
            </p:cNvSpPr>
            <p:nvPr/>
          </p:nvSpPr>
          <p:spPr bwMode="auto">
            <a:xfrm>
              <a:off x="2017" y="2899"/>
              <a:ext cx="441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 i="1" dirty="0">
                  <a:solidFill>
                    <a:srgbClr val="800000"/>
                  </a:solidFill>
                  <a:latin typeface="+mj-lt"/>
                </a:rPr>
                <a:t>Broad Market</a:t>
              </a:r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2034" y="3695"/>
              <a:ext cx="424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9pPr>
            </a:lstStyle>
            <a:p>
              <a:pPr algn="r"/>
              <a:r>
                <a:rPr lang="en-US" sz="1800" i="1" dirty="0">
                  <a:solidFill>
                    <a:srgbClr val="800000"/>
                  </a:solidFill>
                  <a:latin typeface="+mj-lt"/>
                </a:rPr>
                <a:t>Narrow Market</a:t>
              </a:r>
            </a:p>
          </p:txBody>
        </p:sp>
        <p:sp>
          <p:nvSpPr>
            <p:cNvPr id="32780" name="Text Box 12"/>
            <p:cNvSpPr txBox="1">
              <a:spLocks noChangeArrowheads="1"/>
            </p:cNvSpPr>
            <p:nvPr/>
          </p:nvSpPr>
          <p:spPr bwMode="auto">
            <a:xfrm>
              <a:off x="3930" y="2557"/>
              <a:ext cx="864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 i="1" dirty="0">
                  <a:solidFill>
                    <a:srgbClr val="000066"/>
                  </a:solidFill>
                  <a:latin typeface="+mj-lt"/>
                </a:rPr>
                <a:t>Differentiation</a:t>
              </a:r>
            </a:p>
          </p:txBody>
        </p:sp>
        <p:sp>
          <p:nvSpPr>
            <p:cNvPr id="32781" name="Text Box 13"/>
            <p:cNvSpPr txBox="1">
              <a:spLocks noChangeArrowheads="1"/>
            </p:cNvSpPr>
            <p:nvPr/>
          </p:nvSpPr>
          <p:spPr bwMode="auto">
            <a:xfrm>
              <a:off x="2812" y="2557"/>
              <a:ext cx="921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alisto MT" charset="0"/>
                  <a:ea typeface="ＭＳ Ｐゴシック" charset="0"/>
                </a:defRPr>
              </a:lvl9pPr>
            </a:lstStyle>
            <a:p>
              <a:pPr algn="l"/>
              <a:r>
                <a:rPr lang="en-US" sz="1800" i="1" dirty="0">
                  <a:solidFill>
                    <a:srgbClr val="000066"/>
                  </a:solidFill>
                  <a:latin typeface="+mj-lt"/>
                </a:rPr>
                <a:t>Cost Leadership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>
          <a:xfrm flipV="1">
            <a:off x="234592" y="478117"/>
            <a:ext cx="8725964" cy="14941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691844" y="37705"/>
            <a:ext cx="4362981" cy="3705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smtClean="0">
                <a:latin typeface="+mj-lt"/>
              </a:rPr>
              <a:t>Optional – feel free to create your own exhibits…</a:t>
            </a:r>
            <a:endParaRPr lang="en-US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236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Line 3"/>
          <p:cNvSpPr>
            <a:spLocks noChangeShapeType="1"/>
          </p:cNvSpPr>
          <p:nvPr/>
        </p:nvSpPr>
        <p:spPr bwMode="auto">
          <a:xfrm>
            <a:off x="1358900" y="1658471"/>
            <a:ext cx="1588" cy="405811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i="1">
              <a:latin typeface="+mj-lt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8925" y="795898"/>
            <a:ext cx="17573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algn="l">
              <a:lnSpc>
                <a:spcPct val="85000"/>
              </a:lnSpc>
            </a:pPr>
            <a:r>
              <a:rPr lang="en-US" sz="2000" b="0" i="1" dirty="0" smtClean="0">
                <a:latin typeface="+mj-lt"/>
              </a:rPr>
              <a:t>price &amp; cost per </a:t>
            </a:r>
            <a:r>
              <a:rPr lang="en-US" sz="2000" b="0" i="1" dirty="0">
                <a:latin typeface="+mj-lt"/>
              </a:rPr>
              <a:t>unit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0813" y="3876675"/>
            <a:ext cx="118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algn="r"/>
            <a:r>
              <a:rPr lang="en-US" sz="2400" b="0" i="1">
                <a:solidFill>
                  <a:srgbClr val="000066"/>
                </a:solidFill>
                <a:latin typeface="+mj-lt"/>
              </a:rPr>
              <a:t>cost</a:t>
            </a:r>
            <a:r>
              <a:rPr lang="en-US" sz="2400" b="0" i="1" baseline="-25000">
                <a:solidFill>
                  <a:srgbClr val="000066"/>
                </a:solidFill>
                <a:latin typeface="+mj-lt"/>
              </a:rPr>
              <a:t>ave</a:t>
            </a:r>
            <a:endParaRPr lang="en-US" sz="1800" b="0" i="1" baseline="-2500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7762" y="3086100"/>
            <a:ext cx="1088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algn="r"/>
            <a:r>
              <a:rPr lang="en-US" sz="2400" b="0" i="1">
                <a:solidFill>
                  <a:srgbClr val="800000"/>
                </a:solidFill>
                <a:latin typeface="+mj-lt"/>
              </a:rPr>
              <a:t>price</a:t>
            </a:r>
            <a:r>
              <a:rPr lang="en-US" sz="2400" b="0" i="1" baseline="-25000">
                <a:solidFill>
                  <a:srgbClr val="800000"/>
                </a:solidFill>
                <a:latin typeface="+mj-lt"/>
              </a:rPr>
              <a:t>ave</a:t>
            </a:r>
          </a:p>
        </p:txBody>
      </p:sp>
      <p:grpSp>
        <p:nvGrpSpPr>
          <p:cNvPr id="34823" name="Group 7"/>
          <p:cNvGrpSpPr>
            <a:grpSpLocks/>
          </p:cNvGrpSpPr>
          <p:nvPr/>
        </p:nvGrpSpPr>
        <p:grpSpPr bwMode="auto">
          <a:xfrm>
            <a:off x="1344613" y="3338513"/>
            <a:ext cx="6499505" cy="2339975"/>
            <a:chOff x="847" y="2103"/>
            <a:chExt cx="4699" cy="1474"/>
          </a:xfrm>
        </p:grpSpPr>
        <p:sp>
          <p:nvSpPr>
            <p:cNvPr id="34839" name="Line 8"/>
            <p:cNvSpPr>
              <a:spLocks noChangeShapeType="1"/>
            </p:cNvSpPr>
            <p:nvPr/>
          </p:nvSpPr>
          <p:spPr bwMode="auto">
            <a:xfrm rot="5400000">
              <a:off x="3205" y="1235"/>
              <a:ext cx="2" cy="468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i="1">
                <a:latin typeface="+mj-lt"/>
              </a:endParaRPr>
            </a:p>
          </p:txBody>
        </p:sp>
        <p:grpSp>
          <p:nvGrpSpPr>
            <p:cNvPr id="34840" name="Group 9"/>
            <p:cNvGrpSpPr>
              <a:grpSpLocks/>
            </p:cNvGrpSpPr>
            <p:nvPr/>
          </p:nvGrpSpPr>
          <p:grpSpPr bwMode="auto">
            <a:xfrm>
              <a:off x="847" y="2103"/>
              <a:ext cx="4686" cy="466"/>
              <a:chOff x="847" y="2103"/>
              <a:chExt cx="3064" cy="466"/>
            </a:xfrm>
          </p:grpSpPr>
          <p:sp>
            <p:nvSpPr>
              <p:cNvPr id="34841" name="Line 10"/>
              <p:cNvSpPr>
                <a:spLocks noChangeShapeType="1"/>
              </p:cNvSpPr>
              <p:nvPr/>
            </p:nvSpPr>
            <p:spPr bwMode="auto">
              <a:xfrm>
                <a:off x="847" y="2569"/>
                <a:ext cx="3054" cy="0"/>
              </a:xfrm>
              <a:prstGeom prst="line">
                <a:avLst/>
              </a:prstGeom>
              <a:noFill/>
              <a:ln w="28575">
                <a:solidFill>
                  <a:srgbClr val="000066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i="1">
                  <a:latin typeface="+mj-lt"/>
                </a:endParaRPr>
              </a:p>
            </p:txBody>
          </p:sp>
          <p:sp>
            <p:nvSpPr>
              <p:cNvPr id="34842" name="Line 11"/>
              <p:cNvSpPr>
                <a:spLocks noChangeShapeType="1"/>
              </p:cNvSpPr>
              <p:nvPr/>
            </p:nvSpPr>
            <p:spPr bwMode="auto">
              <a:xfrm>
                <a:off x="852" y="2103"/>
                <a:ext cx="3059" cy="0"/>
              </a:xfrm>
              <a:prstGeom prst="line">
                <a:avLst/>
              </a:prstGeom>
              <a:noFill/>
              <a:ln w="28575">
                <a:solidFill>
                  <a:srgbClr val="8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i="1">
                  <a:latin typeface="+mj-lt"/>
                </a:endParaRPr>
              </a:p>
            </p:txBody>
          </p:sp>
        </p:grpSp>
      </p:grpSp>
      <p:sp>
        <p:nvSpPr>
          <p:cNvPr id="34828" name="Rectangle 16"/>
          <p:cNvSpPr>
            <a:spLocks noChangeArrowheads="1"/>
          </p:cNvSpPr>
          <p:nvPr/>
        </p:nvSpPr>
        <p:spPr bwMode="auto">
          <a:xfrm>
            <a:off x="2997993" y="3556281"/>
            <a:ext cx="779463" cy="844550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0" i="1">
                <a:latin typeface="+mj-lt"/>
              </a:rPr>
              <a:t>Margin</a:t>
            </a:r>
          </a:p>
        </p:txBody>
      </p:sp>
      <p:sp>
        <p:nvSpPr>
          <p:cNvPr id="34829" name="Rectangle 17"/>
          <p:cNvSpPr>
            <a:spLocks noChangeArrowheads="1"/>
          </p:cNvSpPr>
          <p:nvPr/>
        </p:nvSpPr>
        <p:spPr bwMode="auto">
          <a:xfrm>
            <a:off x="2997993" y="4400550"/>
            <a:ext cx="779463" cy="1268413"/>
          </a:xfrm>
          <a:prstGeom prst="rect">
            <a:avLst/>
          </a:prstGeom>
          <a:solidFill>
            <a:srgbClr val="000066">
              <a:alpha val="10196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i="1">
                <a:latin typeface="+mj-lt"/>
              </a:rPr>
              <a:t>Costs</a:t>
            </a:r>
          </a:p>
        </p:txBody>
      </p:sp>
      <p:sp>
        <p:nvSpPr>
          <p:cNvPr id="34830" name="Text Box 18"/>
          <p:cNvSpPr txBox="1">
            <a:spLocks noChangeArrowheads="1"/>
          </p:cNvSpPr>
          <p:nvPr/>
        </p:nvSpPr>
        <p:spPr bwMode="auto">
          <a:xfrm>
            <a:off x="2885701" y="5773457"/>
            <a:ext cx="153688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 smtClean="0">
                <a:latin typeface="+mj-lt"/>
              </a:rPr>
              <a:t>Firm B</a:t>
            </a:r>
          </a:p>
          <a:p>
            <a:pPr eaLnBrk="1" hangingPunct="1"/>
            <a:r>
              <a:rPr lang="en-US" sz="1200" b="0" i="1" dirty="0" smtClean="0">
                <a:latin typeface="+mj-lt"/>
              </a:rPr>
              <a:t>ROA/ROS/ROE</a:t>
            </a:r>
          </a:p>
          <a:p>
            <a:pPr eaLnBrk="1" hangingPunct="1"/>
            <a:endParaRPr lang="en-US" sz="1600" i="1" dirty="0">
              <a:latin typeface="+mj-lt"/>
            </a:endParaRPr>
          </a:p>
        </p:txBody>
      </p:sp>
      <p:sp>
        <p:nvSpPr>
          <p:cNvPr id="34831" name="Rectangle 19"/>
          <p:cNvSpPr>
            <a:spLocks noChangeArrowheads="1"/>
          </p:cNvSpPr>
          <p:nvPr/>
        </p:nvSpPr>
        <p:spPr bwMode="auto">
          <a:xfrm>
            <a:off x="4273551" y="3098708"/>
            <a:ext cx="779462" cy="733425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0" i="1" dirty="0">
                <a:latin typeface="+mj-lt"/>
              </a:rPr>
              <a:t>Margin</a:t>
            </a:r>
          </a:p>
        </p:txBody>
      </p:sp>
      <p:sp>
        <p:nvSpPr>
          <p:cNvPr id="34832" name="Rectangle 20"/>
          <p:cNvSpPr>
            <a:spLocks noChangeArrowheads="1"/>
          </p:cNvSpPr>
          <p:nvPr/>
        </p:nvSpPr>
        <p:spPr bwMode="auto">
          <a:xfrm>
            <a:off x="4273551" y="3835868"/>
            <a:ext cx="779462" cy="1804988"/>
          </a:xfrm>
          <a:prstGeom prst="rect">
            <a:avLst/>
          </a:prstGeom>
          <a:solidFill>
            <a:srgbClr val="000066">
              <a:alpha val="10196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i="1">
                <a:latin typeface="+mj-lt"/>
              </a:rPr>
              <a:t>Costs</a:t>
            </a:r>
          </a:p>
        </p:txBody>
      </p:sp>
      <p:sp>
        <p:nvSpPr>
          <p:cNvPr id="34834" name="Text Box 22"/>
          <p:cNvSpPr txBox="1">
            <a:spLocks noChangeArrowheads="1"/>
          </p:cNvSpPr>
          <p:nvPr/>
        </p:nvSpPr>
        <p:spPr bwMode="auto">
          <a:xfrm>
            <a:off x="4273551" y="5740371"/>
            <a:ext cx="11878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 smtClean="0">
                <a:latin typeface="+mj-lt"/>
              </a:rPr>
              <a:t>Firm C</a:t>
            </a:r>
          </a:p>
          <a:p>
            <a:pPr eaLnBrk="1" hangingPunct="1"/>
            <a:r>
              <a:rPr lang="en-US" sz="1200" b="0" i="1" dirty="0" smtClean="0">
                <a:latin typeface="+mj-lt"/>
              </a:rPr>
              <a:t>ROA/ROS/ROE</a:t>
            </a:r>
          </a:p>
        </p:txBody>
      </p: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1370200" y="5745163"/>
            <a:ext cx="1560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 smtClean="0">
                <a:latin typeface="+mj-lt"/>
              </a:rPr>
              <a:t>Firm A</a:t>
            </a:r>
            <a:endParaRPr lang="en-US" sz="1600" i="1" dirty="0">
              <a:latin typeface="+mj-lt"/>
            </a:endParaRPr>
          </a:p>
          <a:p>
            <a:pPr eaLnBrk="1" hangingPunct="1"/>
            <a:r>
              <a:rPr lang="en-US" sz="1200" b="0" i="1" dirty="0" smtClean="0">
                <a:latin typeface="+mj-lt"/>
              </a:rPr>
              <a:t>ROA/ROS/ROE</a:t>
            </a:r>
            <a:endParaRPr lang="en-US" sz="1200" b="0" i="1" dirty="0">
              <a:latin typeface="+mj-lt"/>
            </a:endParaRPr>
          </a:p>
        </p:txBody>
      </p:sp>
      <p:sp>
        <p:nvSpPr>
          <p:cNvPr id="29" name="Rectangle 20"/>
          <p:cNvSpPr>
            <a:spLocks noChangeArrowheads="1"/>
          </p:cNvSpPr>
          <p:nvPr/>
        </p:nvSpPr>
        <p:spPr bwMode="auto">
          <a:xfrm>
            <a:off x="5591362" y="4400549"/>
            <a:ext cx="779462" cy="1236571"/>
          </a:xfrm>
          <a:prstGeom prst="rect">
            <a:avLst/>
          </a:prstGeom>
          <a:solidFill>
            <a:srgbClr val="000066">
              <a:alpha val="10196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i="1" dirty="0">
                <a:latin typeface="+mj-lt"/>
              </a:rPr>
              <a:t>Costs</a:t>
            </a:r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5461375" y="5791056"/>
            <a:ext cx="12173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 smtClean="0">
                <a:latin typeface="+mj-lt"/>
              </a:rPr>
              <a:t>Firm D</a:t>
            </a:r>
          </a:p>
          <a:p>
            <a:pPr eaLnBrk="1" hangingPunct="1"/>
            <a:r>
              <a:rPr lang="en-US" sz="1200" b="0" i="1" dirty="0" smtClean="0">
                <a:latin typeface="+mj-lt"/>
              </a:rPr>
              <a:t>ROA/ROS/ROE</a:t>
            </a:r>
          </a:p>
        </p:txBody>
      </p:sp>
      <p:sp>
        <p:nvSpPr>
          <p:cNvPr id="31" name="Rectangle 19"/>
          <p:cNvSpPr>
            <a:spLocks noChangeArrowheads="1"/>
          </p:cNvSpPr>
          <p:nvPr/>
        </p:nvSpPr>
        <p:spPr bwMode="auto">
          <a:xfrm>
            <a:off x="5594257" y="4078287"/>
            <a:ext cx="779462" cy="322544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0" i="1" dirty="0">
                <a:latin typeface="+mj-lt"/>
              </a:rPr>
              <a:t>Margin</a:t>
            </a:r>
          </a:p>
        </p:txBody>
      </p:sp>
      <p:sp>
        <p:nvSpPr>
          <p:cNvPr id="32" name="Rectangle 17"/>
          <p:cNvSpPr>
            <a:spLocks noChangeArrowheads="1"/>
          </p:cNvSpPr>
          <p:nvPr/>
        </p:nvSpPr>
        <p:spPr bwMode="auto">
          <a:xfrm>
            <a:off x="1685924" y="4078288"/>
            <a:ext cx="779463" cy="1590675"/>
          </a:xfrm>
          <a:prstGeom prst="rect">
            <a:avLst/>
          </a:prstGeom>
          <a:solidFill>
            <a:srgbClr val="000066">
              <a:alpha val="10196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i="1">
                <a:latin typeface="+mj-lt"/>
              </a:rPr>
              <a:t>Costs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1685924" y="3338512"/>
            <a:ext cx="779463" cy="739775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0" i="1" dirty="0">
                <a:latin typeface="+mj-lt"/>
              </a:rPr>
              <a:t>Margin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6554041" y="3338514"/>
            <a:ext cx="779462" cy="2330450"/>
          </a:xfrm>
          <a:prstGeom prst="rect">
            <a:avLst/>
          </a:prstGeom>
          <a:solidFill>
            <a:srgbClr val="000066">
              <a:alpha val="10196"/>
            </a:srgbClr>
          </a:solidFill>
          <a:ln w="952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i="1" dirty="0">
                <a:latin typeface="+mj-lt"/>
              </a:rPr>
              <a:t>Costs</a:t>
            </a:r>
          </a:p>
        </p:txBody>
      </p:sp>
      <p:sp>
        <p:nvSpPr>
          <p:cNvPr id="35" name="Rectangle 19"/>
          <p:cNvSpPr>
            <a:spLocks noChangeArrowheads="1"/>
          </p:cNvSpPr>
          <p:nvPr/>
        </p:nvSpPr>
        <p:spPr bwMode="auto">
          <a:xfrm>
            <a:off x="6554041" y="2719294"/>
            <a:ext cx="779462" cy="619218"/>
          </a:xfrm>
          <a:prstGeom prst="rect">
            <a:avLst/>
          </a:prstGeom>
          <a:solidFill>
            <a:srgbClr val="800000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600" b="0" i="1" dirty="0">
                <a:latin typeface="+mj-lt"/>
              </a:rPr>
              <a:t>Margin</a:t>
            </a: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6545170" y="5777185"/>
            <a:ext cx="16100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alisto MT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i="1" dirty="0" smtClean="0">
                <a:latin typeface="+mj-lt"/>
              </a:rPr>
              <a:t>Firm E</a:t>
            </a:r>
          </a:p>
          <a:p>
            <a:pPr eaLnBrk="1" hangingPunct="1"/>
            <a:r>
              <a:rPr lang="en-US" sz="1200" b="0" i="1" dirty="0" smtClean="0">
                <a:latin typeface="+mj-lt"/>
              </a:rPr>
              <a:t>ROA/ROS/ROE</a:t>
            </a:r>
          </a:p>
        </p:txBody>
      </p:sp>
      <p:sp>
        <p:nvSpPr>
          <p:cNvPr id="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4640" y="0"/>
            <a:ext cx="7870561" cy="628473"/>
          </a:xfrm>
        </p:spPr>
        <p:txBody>
          <a:bodyPr>
            <a:normAutofit/>
          </a:bodyPr>
          <a:lstStyle/>
          <a:p>
            <a:pPr algn="l"/>
            <a:r>
              <a:rPr lang="en-US" sz="1800" b="1" i="1" dirty="0" smtClean="0"/>
              <a:t>SI422 Assignment #2 –Exhibit 2</a:t>
            </a:r>
            <a:endParaRPr lang="en-US" sz="1800" b="1" i="1" dirty="0"/>
          </a:p>
        </p:txBody>
      </p:sp>
      <p:sp>
        <p:nvSpPr>
          <p:cNvPr id="27" name="Rectangle 26"/>
          <p:cNvSpPr/>
          <p:nvPr/>
        </p:nvSpPr>
        <p:spPr>
          <a:xfrm>
            <a:off x="4691844" y="37705"/>
            <a:ext cx="4362981" cy="3705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smtClean="0">
                <a:latin typeface="+mj-lt"/>
              </a:rPr>
              <a:t>Optional – feel free to create your own exhibits…</a:t>
            </a:r>
            <a:endParaRPr lang="en-US" sz="16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262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 flipV="1">
            <a:off x="1314824" y="1325563"/>
            <a:ext cx="44822" cy="50991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42470" y="6215525"/>
            <a:ext cx="76797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7646" y="1359643"/>
            <a:ext cx="672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4</a:t>
            </a:r>
            <a:endParaRPr lang="en-US" i="1" dirty="0"/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269999" y="1509055"/>
            <a:ext cx="5050119" cy="3525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314824" y="2462907"/>
            <a:ext cx="5005294" cy="3525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2470" y="3539846"/>
            <a:ext cx="77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2</a:t>
            </a:r>
            <a:endParaRPr lang="en-US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59646" y="3676097"/>
            <a:ext cx="496047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2470" y="2313495"/>
            <a:ext cx="55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3</a:t>
            </a:r>
            <a:endParaRPr lang="en-US" i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14824" y="4944921"/>
            <a:ext cx="500529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70751" y="4769220"/>
            <a:ext cx="627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1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7499" y="956231"/>
            <a:ext cx="172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dollar per unit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19809" y="6374501"/>
            <a:ext cx="187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Firm B</a:t>
            </a:r>
            <a:endParaRPr 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15240" y="6374501"/>
            <a:ext cx="99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Firm A</a:t>
            </a:r>
            <a:endParaRPr lang="en-US" i="1" dirty="0"/>
          </a:p>
        </p:txBody>
      </p:sp>
      <p:sp>
        <p:nvSpPr>
          <p:cNvPr id="23" name="Rectangle 22"/>
          <p:cNvSpPr/>
          <p:nvPr/>
        </p:nvSpPr>
        <p:spPr>
          <a:xfrm>
            <a:off x="2290479" y="5632819"/>
            <a:ext cx="1163919" cy="5827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4" name="TextBox 23"/>
          <p:cNvSpPr txBox="1"/>
          <p:nvPr/>
        </p:nvSpPr>
        <p:spPr>
          <a:xfrm>
            <a:off x="2290479" y="5632819"/>
            <a:ext cx="1280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Raw materials</a:t>
            </a:r>
            <a:endParaRPr lang="en-US" sz="1400" i="1" dirty="0"/>
          </a:p>
        </p:txBody>
      </p:sp>
      <p:sp>
        <p:nvSpPr>
          <p:cNvPr id="25" name="Rectangle 24"/>
          <p:cNvSpPr/>
          <p:nvPr/>
        </p:nvSpPr>
        <p:spPr>
          <a:xfrm>
            <a:off x="2290479" y="4549870"/>
            <a:ext cx="1163919" cy="10769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6" name="TextBox 25"/>
          <p:cNvSpPr txBox="1"/>
          <p:nvPr/>
        </p:nvSpPr>
        <p:spPr>
          <a:xfrm>
            <a:off x="2457819" y="4944921"/>
            <a:ext cx="88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Labor</a:t>
            </a:r>
            <a:endParaRPr lang="en-US" sz="1400" i="1" dirty="0"/>
          </a:p>
        </p:txBody>
      </p:sp>
      <p:sp>
        <p:nvSpPr>
          <p:cNvPr id="27" name="Rectangle 26"/>
          <p:cNvSpPr/>
          <p:nvPr/>
        </p:nvSpPr>
        <p:spPr>
          <a:xfrm>
            <a:off x="2290479" y="3458548"/>
            <a:ext cx="1163919" cy="10769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28" name="TextBox 27"/>
          <p:cNvSpPr txBox="1"/>
          <p:nvPr/>
        </p:nvSpPr>
        <p:spPr>
          <a:xfrm>
            <a:off x="2457819" y="3896621"/>
            <a:ext cx="88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Rent</a:t>
            </a:r>
            <a:endParaRPr lang="en-US" sz="1400" i="1" dirty="0"/>
          </a:p>
        </p:txBody>
      </p:sp>
      <p:sp>
        <p:nvSpPr>
          <p:cNvPr id="29" name="Rectangle 28"/>
          <p:cNvSpPr/>
          <p:nvPr/>
        </p:nvSpPr>
        <p:spPr>
          <a:xfrm>
            <a:off x="2290479" y="2381575"/>
            <a:ext cx="1163919" cy="10769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0" name="TextBox 29"/>
          <p:cNvSpPr txBox="1"/>
          <p:nvPr/>
        </p:nvSpPr>
        <p:spPr>
          <a:xfrm>
            <a:off x="2365184" y="2943374"/>
            <a:ext cx="99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Marketing</a:t>
            </a:r>
            <a:endParaRPr lang="en-US" sz="1400" i="1" dirty="0"/>
          </a:p>
        </p:txBody>
      </p:sp>
      <p:sp>
        <p:nvSpPr>
          <p:cNvPr id="31" name="Rectangle 30"/>
          <p:cNvSpPr/>
          <p:nvPr/>
        </p:nvSpPr>
        <p:spPr>
          <a:xfrm>
            <a:off x="2290479" y="1807878"/>
            <a:ext cx="1163919" cy="5736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2" name="TextBox 31"/>
          <p:cNvSpPr txBox="1"/>
          <p:nvPr/>
        </p:nvSpPr>
        <p:spPr>
          <a:xfrm>
            <a:off x="2365184" y="1963849"/>
            <a:ext cx="99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Margin</a:t>
            </a:r>
            <a:endParaRPr lang="en-US" sz="1400" i="1" dirty="0"/>
          </a:p>
        </p:txBody>
      </p:sp>
      <p:sp>
        <p:nvSpPr>
          <p:cNvPr id="34" name="Rectangle 33"/>
          <p:cNvSpPr/>
          <p:nvPr/>
        </p:nvSpPr>
        <p:spPr>
          <a:xfrm>
            <a:off x="4769220" y="5632819"/>
            <a:ext cx="1163919" cy="58270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5" name="TextBox 34"/>
          <p:cNvSpPr txBox="1"/>
          <p:nvPr/>
        </p:nvSpPr>
        <p:spPr>
          <a:xfrm>
            <a:off x="4769220" y="5632819"/>
            <a:ext cx="1280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Raw materials</a:t>
            </a:r>
            <a:endParaRPr lang="en-US" sz="1400" i="1" dirty="0"/>
          </a:p>
        </p:txBody>
      </p:sp>
      <p:sp>
        <p:nvSpPr>
          <p:cNvPr id="36" name="Rectangle 35"/>
          <p:cNvSpPr/>
          <p:nvPr/>
        </p:nvSpPr>
        <p:spPr>
          <a:xfrm>
            <a:off x="4769220" y="4793171"/>
            <a:ext cx="1163919" cy="8336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7" name="TextBox 36"/>
          <p:cNvSpPr txBox="1"/>
          <p:nvPr/>
        </p:nvSpPr>
        <p:spPr>
          <a:xfrm>
            <a:off x="4936560" y="4944921"/>
            <a:ext cx="88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Labor</a:t>
            </a:r>
            <a:endParaRPr lang="en-US" sz="1400" i="1" dirty="0"/>
          </a:p>
        </p:txBody>
      </p:sp>
      <p:sp>
        <p:nvSpPr>
          <p:cNvPr id="38" name="Rectangle 37"/>
          <p:cNvSpPr/>
          <p:nvPr/>
        </p:nvSpPr>
        <p:spPr>
          <a:xfrm>
            <a:off x="4769220" y="3933129"/>
            <a:ext cx="1163919" cy="8295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39" name="TextBox 38"/>
          <p:cNvSpPr txBox="1"/>
          <p:nvPr/>
        </p:nvSpPr>
        <p:spPr>
          <a:xfrm>
            <a:off x="4951501" y="4207308"/>
            <a:ext cx="889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Rent</a:t>
            </a:r>
            <a:endParaRPr lang="en-US" sz="1400" i="1" dirty="0"/>
          </a:p>
        </p:txBody>
      </p:sp>
      <p:sp>
        <p:nvSpPr>
          <p:cNvPr id="40" name="Rectangle 39"/>
          <p:cNvSpPr/>
          <p:nvPr/>
        </p:nvSpPr>
        <p:spPr>
          <a:xfrm>
            <a:off x="4769220" y="3131711"/>
            <a:ext cx="1163919" cy="7715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1" name="TextBox 40"/>
          <p:cNvSpPr txBox="1"/>
          <p:nvPr/>
        </p:nvSpPr>
        <p:spPr>
          <a:xfrm>
            <a:off x="4843925" y="3409908"/>
            <a:ext cx="99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Marketing</a:t>
            </a:r>
            <a:endParaRPr lang="en-US" sz="1400" i="1" dirty="0"/>
          </a:p>
        </p:txBody>
      </p:sp>
      <p:sp>
        <p:nvSpPr>
          <p:cNvPr id="42" name="Rectangle 41"/>
          <p:cNvSpPr/>
          <p:nvPr/>
        </p:nvSpPr>
        <p:spPr>
          <a:xfrm>
            <a:off x="4769220" y="2558014"/>
            <a:ext cx="1163919" cy="5736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/>
          </a:p>
        </p:txBody>
      </p:sp>
      <p:sp>
        <p:nvSpPr>
          <p:cNvPr id="43" name="TextBox 42"/>
          <p:cNvSpPr txBox="1"/>
          <p:nvPr/>
        </p:nvSpPr>
        <p:spPr>
          <a:xfrm>
            <a:off x="4951501" y="2657097"/>
            <a:ext cx="99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Margin</a:t>
            </a:r>
            <a:endParaRPr lang="en-US" sz="14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33618" y="154952"/>
            <a:ext cx="8901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SI422 Assignment #2 – Exhibit 3 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3618" y="801283"/>
            <a:ext cx="8677088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544237" y="1509055"/>
            <a:ext cx="227180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Comment: </a:t>
            </a:r>
          </a:p>
          <a:p>
            <a:r>
              <a:rPr lang="en-US" i="1" dirty="0" smtClean="0"/>
              <a:t>(In this comment box you should explain the rational for how you conducted your cost analysis, which numbers are exact, which are estimates, and how you came up with </a:t>
            </a:r>
            <a:r>
              <a:rPr lang="en-US" i="1" smtClean="0"/>
              <a:t>your estimates)</a:t>
            </a:r>
            <a:endParaRPr lang="en-US" i="1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4691844" y="37705"/>
            <a:ext cx="4362981" cy="37051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i="1" dirty="0" smtClean="0"/>
              <a:t>Optional – feel free to create your own exhibits…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54730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174</Words>
  <Application>Microsoft Macintosh PowerPoint</Application>
  <PresentationFormat>全屏显示(4:3)</PresentationFormat>
  <Paragraphs>52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SI422 Assignment #2 –Exhibit 1</vt:lpstr>
      <vt:lpstr>SI422 Assignment #2 –Exhibit 2</vt:lpstr>
      <vt:lpstr>PowerPoint 演示文稿</vt:lpstr>
    </vt:vector>
  </TitlesOfParts>
  <Company>Boston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Costs:  Different competitors in the Snack Cake market are pursuing different activities</dc:title>
  <dc:creator>Stine Grodal</dc:creator>
  <cp:lastModifiedBy>Kevin Dai</cp:lastModifiedBy>
  <cp:revision>13</cp:revision>
  <dcterms:created xsi:type="dcterms:W3CDTF">2013-02-12T16:54:19Z</dcterms:created>
  <dcterms:modified xsi:type="dcterms:W3CDTF">2013-10-03T00:31:48Z</dcterms:modified>
</cp:coreProperties>
</file>