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9" r:id="rId1"/>
  </p:sldMasterIdLst>
  <p:notesMasterIdLst>
    <p:notesMasterId r:id="rId43"/>
  </p:notesMasterIdLst>
  <p:handoutMasterIdLst>
    <p:handoutMasterId r:id="rId44"/>
  </p:handoutMasterIdLst>
  <p:sldIdLst>
    <p:sldId id="491" r:id="rId2"/>
    <p:sldId id="490" r:id="rId3"/>
    <p:sldId id="469" r:id="rId4"/>
    <p:sldId id="439" r:id="rId5"/>
    <p:sldId id="425" r:id="rId6"/>
    <p:sldId id="337" r:id="rId7"/>
    <p:sldId id="442" r:id="rId8"/>
    <p:sldId id="445" r:id="rId9"/>
    <p:sldId id="526" r:id="rId10"/>
    <p:sldId id="527" r:id="rId11"/>
    <p:sldId id="485" r:id="rId12"/>
    <p:sldId id="411" r:id="rId13"/>
    <p:sldId id="518" r:id="rId14"/>
    <p:sldId id="520" r:id="rId15"/>
    <p:sldId id="557" r:id="rId16"/>
    <p:sldId id="522" r:id="rId17"/>
    <p:sldId id="559" r:id="rId18"/>
    <p:sldId id="414" r:id="rId19"/>
    <p:sldId id="415" r:id="rId20"/>
    <p:sldId id="564" r:id="rId21"/>
    <p:sldId id="416" r:id="rId22"/>
    <p:sldId id="417" r:id="rId23"/>
    <p:sldId id="562" r:id="rId24"/>
    <p:sldId id="513" r:id="rId25"/>
    <p:sldId id="514" r:id="rId26"/>
    <p:sldId id="515" r:id="rId27"/>
    <p:sldId id="565" r:id="rId28"/>
    <p:sldId id="422" r:id="rId29"/>
    <p:sldId id="516" r:id="rId30"/>
    <p:sldId id="566" r:id="rId31"/>
    <p:sldId id="517" r:id="rId32"/>
    <p:sldId id="563" r:id="rId33"/>
    <p:sldId id="495" r:id="rId34"/>
    <p:sldId id="501" r:id="rId35"/>
    <p:sldId id="502" r:id="rId36"/>
    <p:sldId id="503" r:id="rId37"/>
    <p:sldId id="510" r:id="rId38"/>
    <p:sldId id="512" r:id="rId39"/>
    <p:sldId id="496" r:id="rId40"/>
    <p:sldId id="497" r:id="rId41"/>
    <p:sldId id="499" r:id="rId42"/>
  </p:sldIdLst>
  <p:sldSz cx="9144000" cy="6858000" type="screen4x3"/>
  <p:notesSz cx="9144000" cy="6858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7E8BE8"/>
    <a:srgbClr val="6F72F7"/>
    <a:srgbClr val="837BEB"/>
    <a:srgbClr val="FF0000"/>
    <a:srgbClr val="FFFF00"/>
    <a:srgbClr val="A50021"/>
    <a:srgbClr val="FF9933"/>
    <a:srgbClr val="33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70571" autoAdjust="0"/>
  </p:normalViewPr>
  <p:slideViewPr>
    <p:cSldViewPr>
      <p:cViewPr varScale="1">
        <p:scale>
          <a:sx n="50" d="100"/>
          <a:sy n="50" d="100"/>
        </p:scale>
        <p:origin x="-2028"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64" y="576"/>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8916"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8917"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anose="020B0604020202020204" pitchFamily="34" charset="0"/>
              </a:defRPr>
            </a:lvl1pPr>
          </a:lstStyle>
          <a:p>
            <a:pPr>
              <a:defRPr/>
            </a:pPr>
            <a:fld id="{CD023439-21DB-49C4-A322-AE7A339DAA08}" type="slidenum">
              <a:rPr lang="en-US" altLang="en-US"/>
              <a:pPr>
                <a:defRPr/>
              </a:pPr>
              <a:t>‹#›</a:t>
            </a:fld>
            <a:endParaRPr lang="en-US" altLang="en-US"/>
          </a:p>
        </p:txBody>
      </p:sp>
    </p:spTree>
    <p:extLst>
      <p:ext uri="{BB962C8B-B14F-4D97-AF65-F5344CB8AC3E}">
        <p14:creationId xmlns:p14="http://schemas.microsoft.com/office/powerpoint/2010/main" xmlns="" val="65209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9"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anose="020B0604020202020204" pitchFamily="34" charset="0"/>
              </a:defRPr>
            </a:lvl1pPr>
          </a:lstStyle>
          <a:p>
            <a:pPr>
              <a:defRPr/>
            </a:pPr>
            <a:fld id="{044CA692-5B27-4F55-9719-CF1D0A4C0A83}" type="slidenum">
              <a:rPr lang="en-US" altLang="en-US"/>
              <a:pPr>
                <a:defRPr/>
              </a:pPr>
              <a:t>‹#›</a:t>
            </a:fld>
            <a:endParaRPr lang="en-US" altLang="en-US"/>
          </a:p>
        </p:txBody>
      </p:sp>
    </p:spTree>
    <p:extLst>
      <p:ext uri="{BB962C8B-B14F-4D97-AF65-F5344CB8AC3E}">
        <p14:creationId xmlns:p14="http://schemas.microsoft.com/office/powerpoint/2010/main" xmlns="" val="380149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DD0257-D5F0-41D6-A52B-FFF53363A83E}" type="slidenum">
              <a:rPr lang="en-US" altLang="en-US" sz="1200">
                <a:latin typeface="Arial" panose="020B0604020202020204" pitchFamily="34" charset="0"/>
              </a:rPr>
              <a:pPr/>
              <a:t>1</a:t>
            </a:fld>
            <a:endParaRPr lang="en-US" altLang="en-US" sz="1200">
              <a:latin typeface="Arial" panose="020B0604020202020204" pitchFamily="34" charset="0"/>
            </a:endParaRPr>
          </a:p>
        </p:txBody>
      </p:sp>
    </p:spTree>
    <p:extLst>
      <p:ext uri="{BB962C8B-B14F-4D97-AF65-F5344CB8AC3E}">
        <p14:creationId xmlns:p14="http://schemas.microsoft.com/office/powerpoint/2010/main" xmlns="" val="1699708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A905B60-DAA0-4AD2-B6A3-2607E96A1D4A}" type="slidenum">
              <a:rPr lang="en-US" altLang="en-US" sz="1200">
                <a:latin typeface="Arial" panose="020B0604020202020204" pitchFamily="34" charset="0"/>
              </a:rPr>
              <a:pPr/>
              <a:t>11</a:t>
            </a:fld>
            <a:endParaRPr lang="en-US" altLang="en-US" sz="1200">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2779333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14C7EFC-8B85-482F-A4E6-A446E242B18B}" type="slidenum">
              <a:rPr lang="en-US" altLang="en-US" sz="1200">
                <a:latin typeface="Arial" panose="020B0604020202020204" pitchFamily="34" charset="0"/>
              </a:rPr>
              <a:pPr/>
              <a:t>12</a:t>
            </a:fld>
            <a:endParaRPr lang="en-US" altLang="en-US" sz="1200">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4260604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E4E3BF6-E57F-4C42-A9C0-1F18CD79A8CC}" type="slidenum">
              <a:rPr lang="en-US" altLang="en-US" sz="1200">
                <a:latin typeface="Arial" panose="020B0604020202020204" pitchFamily="34" charset="0"/>
              </a:rPr>
              <a:pPr/>
              <a:t>13</a:t>
            </a:fld>
            <a:endParaRPr lang="en-US" altLang="en-US" sz="1200">
              <a:latin typeface="Arial" panose="020B0604020202020204" pitchFamily="34" charset="0"/>
            </a:endParaRPr>
          </a:p>
        </p:txBody>
      </p:sp>
    </p:spTree>
    <p:extLst>
      <p:ext uri="{BB962C8B-B14F-4D97-AF65-F5344CB8AC3E}">
        <p14:creationId xmlns:p14="http://schemas.microsoft.com/office/powerpoint/2010/main" xmlns="" val="3344949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7A17370-2EF3-4B23-A9EA-1E1B764ACB2B}" type="slidenum">
              <a:rPr lang="en-US" altLang="en-US" sz="1200">
                <a:latin typeface="Arial" panose="020B0604020202020204" pitchFamily="34" charset="0"/>
              </a:rPr>
              <a:pPr/>
              <a:t>15</a:t>
            </a:fld>
            <a:endParaRPr lang="en-US" altLang="en-US" sz="1200">
              <a:latin typeface="Arial" panose="020B0604020202020204" pitchFamily="34" charset="0"/>
            </a:endParaRPr>
          </a:p>
        </p:txBody>
      </p:sp>
    </p:spTree>
    <p:extLst>
      <p:ext uri="{BB962C8B-B14F-4D97-AF65-F5344CB8AC3E}">
        <p14:creationId xmlns:p14="http://schemas.microsoft.com/office/powerpoint/2010/main" xmlns="" val="3640182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BA44897-B7D6-4BAD-98EF-4925E2C53CA8}" type="slidenum">
              <a:rPr lang="en-US" altLang="en-US" sz="1200">
                <a:latin typeface="Arial" panose="020B0604020202020204" pitchFamily="34" charset="0"/>
              </a:rPr>
              <a:pPr/>
              <a:t>16</a:t>
            </a:fld>
            <a:endParaRPr lang="en-US" altLang="en-US" sz="1200">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0" y="3143250"/>
            <a:ext cx="9144000" cy="3200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xmlns="" val="1919571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B26FAFB-D90C-4884-A41F-7DC8AD2A2DC5}" type="slidenum">
              <a:rPr lang="en-US" altLang="en-US" sz="1200">
                <a:latin typeface="Arial" panose="020B0604020202020204" pitchFamily="34" charset="0"/>
              </a:rPr>
              <a:pPr/>
              <a:t>17</a:t>
            </a:fld>
            <a:endParaRPr lang="en-US" altLang="en-US" sz="1200">
              <a:latin typeface="Arial" panose="020B0604020202020204"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609600" y="3257550"/>
            <a:ext cx="7924800"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xmlns="" val="209660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A264672-ADF0-4613-956C-BA7692664D1B}" type="slidenum">
              <a:rPr lang="en-US" altLang="en-US" sz="1200">
                <a:latin typeface="Arial" panose="020B0604020202020204" pitchFamily="34" charset="0"/>
              </a:rPr>
              <a:pPr/>
              <a:t>18</a:t>
            </a:fld>
            <a:endParaRPr lang="en-US" altLang="en-US" sz="1200">
              <a:latin typeface="Arial" panose="020B0604020202020204"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203200" y="3257550"/>
            <a:ext cx="8737600"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xmlns="" val="1774709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F11B245-9102-4716-9448-8DAF8B8325F7}" type="slidenum">
              <a:rPr lang="en-US" altLang="en-US" sz="1200">
                <a:latin typeface="Arial" panose="020B0604020202020204" pitchFamily="34" charset="0"/>
              </a:rPr>
              <a:pPr/>
              <a:t>19</a:t>
            </a:fld>
            <a:endParaRPr lang="en-US" altLang="en-US" sz="1200">
              <a:latin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4246942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DA0D042-37A9-41F1-9E08-17891CDC5C9C}" type="slidenum">
              <a:rPr lang="en-US" altLang="en-US" sz="1200">
                <a:latin typeface="Arial" panose="020B0604020202020204" pitchFamily="34" charset="0"/>
              </a:rPr>
              <a:pPr/>
              <a:t>21</a:t>
            </a:fld>
            <a:endParaRPr lang="en-US" altLang="en-US" sz="1200">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0" y="3143250"/>
            <a:ext cx="9144000" cy="3200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3660081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37C822-0323-4C42-8445-6D6D4CCF3D1F}" type="slidenum">
              <a:rPr lang="en-US" altLang="en-US" sz="1200">
                <a:latin typeface="Arial" panose="020B0604020202020204" pitchFamily="34" charset="0"/>
              </a:rPr>
              <a:pPr/>
              <a:t>22</a:t>
            </a:fld>
            <a:endParaRPr lang="en-US" altLang="en-US" sz="1200">
              <a:latin typeface="Arial" panose="020B0604020202020204"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81354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310991-2C46-4AFA-9022-0232E0561528}" type="slidenum">
              <a:rPr lang="en-US" altLang="en-US" sz="1200">
                <a:latin typeface="Arial" panose="020B0604020202020204" pitchFamily="34" charset="0"/>
              </a:rPr>
              <a:pPr/>
              <a:t>2</a:t>
            </a:fld>
            <a:endParaRPr lang="en-US" altLang="en-US" sz="1200">
              <a:latin typeface="Arial" panose="020B0604020202020204" pitchFamily="34" charset="0"/>
            </a:endParaRPr>
          </a:p>
        </p:txBody>
      </p:sp>
    </p:spTree>
    <p:extLst>
      <p:ext uri="{BB962C8B-B14F-4D97-AF65-F5344CB8AC3E}">
        <p14:creationId xmlns:p14="http://schemas.microsoft.com/office/powerpoint/2010/main" xmlns="" val="2837082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F08EA07-1022-45E3-B22A-C350998E372C}" type="slidenum">
              <a:rPr lang="en-US" altLang="en-US" sz="1200">
                <a:latin typeface="Arial" panose="020B0604020202020204" pitchFamily="34" charset="0"/>
              </a:rPr>
              <a:pPr/>
              <a:t>24</a:t>
            </a:fld>
            <a:endParaRPr lang="en-US" altLang="en-US" sz="1200">
              <a:latin typeface="Arial" panose="020B0604020202020204"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711200" y="3257550"/>
            <a:ext cx="7924800"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1885402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D93F8C-FEFD-46C9-9816-6CB60CA05890}" type="slidenum">
              <a:rPr lang="en-US" altLang="en-US" sz="1200">
                <a:latin typeface="Arial" panose="020B0604020202020204" pitchFamily="34" charset="0"/>
              </a:rPr>
              <a:pPr/>
              <a:t>25</a:t>
            </a:fld>
            <a:endParaRPr lang="en-US" altLang="en-US" sz="1200">
              <a:latin typeface="Arial" panose="020B0604020202020204"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303213" y="3257550"/>
            <a:ext cx="8231187"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4132017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7A20C3-C984-4806-A142-B7FF4F5FC3B4}" type="slidenum">
              <a:rPr lang="en-US" altLang="en-US" sz="1200">
                <a:latin typeface="Arial" panose="020B0604020202020204" pitchFamily="34" charset="0"/>
              </a:rPr>
              <a:pPr/>
              <a:t>26</a:t>
            </a:fld>
            <a:endParaRPr lang="en-US" altLang="en-US" sz="1200">
              <a:latin typeface="Arial" panose="020B0604020202020204" pitchFamily="34" charset="0"/>
            </a:endParaRPr>
          </a:p>
        </p:txBody>
      </p:sp>
    </p:spTree>
    <p:extLst>
      <p:ext uri="{BB962C8B-B14F-4D97-AF65-F5344CB8AC3E}">
        <p14:creationId xmlns:p14="http://schemas.microsoft.com/office/powerpoint/2010/main" xmlns="" val="132151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CADB576-62FA-4BED-A583-31A7CCB02FC3}" type="slidenum">
              <a:rPr lang="en-US" altLang="en-US" sz="1200">
                <a:latin typeface="Arial" panose="020B0604020202020204" pitchFamily="34" charset="0"/>
              </a:rPr>
              <a:pPr/>
              <a:t>28</a:t>
            </a:fld>
            <a:endParaRPr lang="en-US" altLang="en-US" sz="1200">
              <a:latin typeface="Arial" panose="020B0604020202020204"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711200" y="3257550"/>
            <a:ext cx="7618413"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3810324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29063B0-F1E6-48B2-9B97-A11EB777E1AC}" type="slidenum">
              <a:rPr lang="en-US" altLang="en-US" sz="1200">
                <a:latin typeface="Arial" panose="020B0604020202020204" pitchFamily="34" charset="0"/>
              </a:rPr>
              <a:pPr/>
              <a:t>29</a:t>
            </a:fld>
            <a:endParaRPr lang="en-US" altLang="en-US" sz="1200">
              <a:latin typeface="Arial" panose="020B0604020202020204"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275882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B4F06AC-C426-42CD-9ACF-9DD8CAD547C1}" type="slidenum">
              <a:rPr lang="en-US" altLang="en-US" sz="1200">
                <a:latin typeface="Arial" panose="020B0604020202020204" pitchFamily="34" charset="0"/>
              </a:rPr>
              <a:pPr/>
              <a:t>31</a:t>
            </a:fld>
            <a:endParaRPr lang="en-US" altLang="en-US" sz="1200">
              <a:latin typeface="Arial" panose="020B0604020202020204"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3911300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6367C7E-15C8-431A-876C-F268DD27D33D}" type="slidenum">
              <a:rPr lang="en-US" altLang="en-US" sz="1200">
                <a:latin typeface="Arial" panose="020B0604020202020204" pitchFamily="34" charset="0"/>
              </a:rPr>
              <a:pPr/>
              <a:t>33</a:t>
            </a:fld>
            <a:endParaRPr lang="en-US" altLang="en-US" sz="1200">
              <a:latin typeface="Arial" panose="020B0604020202020204"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3740731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28472BD-7179-490C-8B66-79873B32C0EA}" type="slidenum">
              <a:rPr lang="en-US" altLang="en-US" sz="1200">
                <a:latin typeface="Arial" panose="020B0604020202020204" pitchFamily="34" charset="0"/>
              </a:rPr>
              <a:pPr/>
              <a:t>34</a:t>
            </a:fld>
            <a:endParaRPr lang="en-US" altLang="en-US" sz="1200">
              <a:latin typeface="Arial" panose="020B0604020202020204"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1028030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8C7F13-9A80-443D-B94D-9C3C171C2DFF}" type="slidenum">
              <a:rPr lang="en-US" altLang="en-US" sz="1200">
                <a:latin typeface="Arial" panose="020B0604020202020204" pitchFamily="34" charset="0"/>
              </a:rPr>
              <a:pPr/>
              <a:t>35</a:t>
            </a:fld>
            <a:endParaRPr lang="en-US" altLang="en-US" sz="1200">
              <a:latin typeface="Arial" panose="020B060402020202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369293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765E4F8-16AC-4552-B5D7-308084FD6D73}" type="slidenum">
              <a:rPr lang="en-US" altLang="en-US" sz="1200">
                <a:latin typeface="Arial" panose="020B0604020202020204" pitchFamily="34" charset="0"/>
              </a:rPr>
              <a:pPr/>
              <a:t>36</a:t>
            </a:fld>
            <a:endParaRPr lang="en-US" altLang="en-US" sz="1200">
              <a:latin typeface="Arial" panose="020B060402020202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xmlns="" val="229859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EEB0B4-6E0F-439B-A8F6-B1E424C47103}" type="slidenum">
              <a:rPr lang="en-US" altLang="en-US" sz="1200">
                <a:latin typeface="Arial" panose="020B0604020202020204" pitchFamily="34" charset="0"/>
              </a:rPr>
              <a:pPr/>
              <a:t>4</a:t>
            </a:fld>
            <a:endParaRPr lang="en-US" altLang="en-US" sz="1200">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1139156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C81F85E-2C55-4E4E-9DC0-2EEA66E8A6D4}" type="slidenum">
              <a:rPr lang="en-US" altLang="en-US" sz="1200">
                <a:latin typeface="Arial" panose="020B0604020202020204" pitchFamily="34" charset="0"/>
              </a:rPr>
              <a:pPr/>
              <a:t>37</a:t>
            </a:fld>
            <a:endParaRPr lang="en-US" altLang="en-US" sz="1200">
              <a:latin typeface="Arial" panose="020B0604020202020204"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1220788" y="3255963"/>
            <a:ext cx="6702425" cy="30876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061" tIns="47531" rIns="95061" bIns="47531"/>
          <a:lstStyle/>
          <a:p>
            <a:endParaRPr lang="en-US" altLang="en-US"/>
          </a:p>
        </p:txBody>
      </p:sp>
    </p:spTree>
    <p:extLst>
      <p:ext uri="{BB962C8B-B14F-4D97-AF65-F5344CB8AC3E}">
        <p14:creationId xmlns:p14="http://schemas.microsoft.com/office/powerpoint/2010/main" xmlns="" val="3517246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ED1B9C0-2E83-48E9-B3CA-062DA7E5CF06}" type="slidenum">
              <a:rPr lang="en-US" altLang="en-US" sz="1200">
                <a:latin typeface="Arial" panose="020B0604020202020204" pitchFamily="34" charset="0"/>
              </a:rPr>
              <a:pPr/>
              <a:t>38</a:t>
            </a:fld>
            <a:endParaRPr lang="en-US" altLang="en-US" sz="1200">
              <a:latin typeface="Arial" panose="020B0604020202020204"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102440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045EF6-6BF2-4F8C-B86F-2BDF8CF5DF5D}" type="slidenum">
              <a:rPr lang="en-US" altLang="en-US" sz="1200">
                <a:latin typeface="Arial" panose="020B0604020202020204" pitchFamily="34" charset="0"/>
              </a:rPr>
              <a:pPr/>
              <a:t>39</a:t>
            </a:fld>
            <a:endParaRPr lang="en-US" altLang="en-US" sz="1200">
              <a:latin typeface="Arial" panose="020B0604020202020204"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3625572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F33EF31-7494-4374-948E-DF5EBE30DF55}" type="slidenum">
              <a:rPr lang="en-US" altLang="en-US" sz="1200">
                <a:latin typeface="Arial" panose="020B0604020202020204" pitchFamily="34" charset="0"/>
              </a:rPr>
              <a:pPr/>
              <a:t>40</a:t>
            </a:fld>
            <a:endParaRPr lang="en-US" altLang="en-US" sz="1200">
              <a:latin typeface="Arial" panose="020B0604020202020204"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1213290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AA6155A-B6AD-45F8-8A56-3533BE7AA0BD}" type="slidenum">
              <a:rPr lang="en-US" altLang="en-US" sz="1200">
                <a:latin typeface="Arial" panose="020B0604020202020204" pitchFamily="34" charset="0"/>
              </a:rPr>
              <a:pPr/>
              <a:t>41</a:t>
            </a:fld>
            <a:endParaRPr lang="en-US" altLang="en-US" sz="1200">
              <a:latin typeface="Arial" panose="020B0604020202020204"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242050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6AD5D74-BF64-4AB7-A45C-CA247FB12063}" type="slidenum">
              <a:rPr lang="en-US" altLang="en-US" sz="1200">
                <a:latin typeface="Arial" panose="020B0604020202020204" pitchFamily="34" charset="0"/>
              </a:rPr>
              <a:pPr/>
              <a:t>5</a:t>
            </a:fld>
            <a:endParaRPr lang="en-US" altLang="en-US" sz="1200">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412644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CF5E07E-F81C-4DE1-8969-4A810C35905D}" type="slidenum">
              <a:rPr lang="en-US" altLang="en-US" sz="1200">
                <a:latin typeface="Arial" panose="020B0604020202020204" pitchFamily="34" charset="0"/>
              </a:rPr>
              <a:pPr/>
              <a:t>6</a:t>
            </a:fld>
            <a:endParaRPr lang="en-US" altLang="en-US" sz="1200">
              <a:latin typeface="Arial" panose="020B0604020202020204" pitchFamily="34" charset="0"/>
            </a:endParaRPr>
          </a:p>
        </p:txBody>
      </p:sp>
    </p:spTree>
    <p:extLst>
      <p:ext uri="{BB962C8B-B14F-4D97-AF65-F5344CB8AC3E}">
        <p14:creationId xmlns:p14="http://schemas.microsoft.com/office/powerpoint/2010/main" xmlns="" val="332295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C42A417-2735-49DE-8D77-D4AEFAB70347}"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xmlns="" val="1966304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F4A31DA-4D43-4C80-AD42-832E3734538E}" type="slidenum">
              <a:rPr lang="en-US" altLang="en-US" sz="1200">
                <a:latin typeface="Arial" panose="020B0604020202020204" pitchFamily="34" charset="0"/>
              </a:rPr>
              <a:pPr/>
              <a:t>8</a:t>
            </a:fld>
            <a:endParaRPr lang="en-US" altLang="en-US" sz="1200">
              <a:latin typeface="Arial" panose="020B0604020202020204"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609600" y="3257550"/>
            <a:ext cx="7315200"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xmlns="" val="1143239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A151C6-43C2-421F-ADB6-930CE07A57A8}"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Tree>
    <p:extLst>
      <p:ext uri="{BB962C8B-B14F-4D97-AF65-F5344CB8AC3E}">
        <p14:creationId xmlns:p14="http://schemas.microsoft.com/office/powerpoint/2010/main" xmlns="" val="2042415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DFBB777-CC23-47DB-87A7-4B18FE1D6B6E}" type="slidenum">
              <a:rPr lang="en-US" altLang="en-US" sz="1200">
                <a:latin typeface="Arial" panose="020B0604020202020204" pitchFamily="34" charset="0"/>
              </a:rPr>
              <a:pPr/>
              <a:t>10</a:t>
            </a:fld>
            <a:endParaRPr lang="en-US" altLang="en-US" sz="1200">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xmlns="" val="2865855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7A5963-27C2-43D0-863E-E3B55D4CE2A9}" type="slidenum">
              <a:rPr lang="en-US" altLang="en-US"/>
              <a:pPr>
                <a:defRPr/>
              </a:pPr>
              <a:t>‹#›</a:t>
            </a:fld>
            <a:endParaRPr lang="en-US" altLang="en-US"/>
          </a:p>
        </p:txBody>
      </p:sp>
    </p:spTree>
    <p:extLst>
      <p:ext uri="{BB962C8B-B14F-4D97-AF65-F5344CB8AC3E}">
        <p14:creationId xmlns:p14="http://schemas.microsoft.com/office/powerpoint/2010/main" xmlns="" val="373886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5E9DB3-FFB5-4ED8-895D-F7FB5F7FCF53}" type="slidenum">
              <a:rPr lang="en-US" altLang="en-US"/>
              <a:pPr>
                <a:defRPr/>
              </a:pPr>
              <a:t>‹#›</a:t>
            </a:fld>
            <a:endParaRPr lang="en-US" altLang="en-US"/>
          </a:p>
        </p:txBody>
      </p:sp>
    </p:spTree>
    <p:extLst>
      <p:ext uri="{BB962C8B-B14F-4D97-AF65-F5344CB8AC3E}">
        <p14:creationId xmlns:p14="http://schemas.microsoft.com/office/powerpoint/2010/main" xmlns="" val="281552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B8B55B-C8D1-448C-96BB-62ADC8DF4B6C}" type="slidenum">
              <a:rPr lang="en-US" altLang="en-US"/>
              <a:pPr>
                <a:defRPr/>
              </a:pPr>
              <a:t>‹#›</a:t>
            </a:fld>
            <a:endParaRPr lang="en-US" altLang="en-US"/>
          </a:p>
        </p:txBody>
      </p:sp>
    </p:spTree>
    <p:extLst>
      <p:ext uri="{BB962C8B-B14F-4D97-AF65-F5344CB8AC3E}">
        <p14:creationId xmlns:p14="http://schemas.microsoft.com/office/powerpoint/2010/main" xmlns="" val="4186386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1723C9-7153-4392-8E5D-75B177E1B64C}" type="slidenum">
              <a:rPr lang="en-US" altLang="en-US"/>
              <a:pPr>
                <a:defRPr/>
              </a:pPr>
              <a:t>‹#›</a:t>
            </a:fld>
            <a:endParaRPr lang="en-US" altLang="en-US"/>
          </a:p>
        </p:txBody>
      </p:sp>
    </p:spTree>
    <p:extLst>
      <p:ext uri="{BB962C8B-B14F-4D97-AF65-F5344CB8AC3E}">
        <p14:creationId xmlns:p14="http://schemas.microsoft.com/office/powerpoint/2010/main" xmlns="" val="1255484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3285C2-4003-48DD-AB2E-3A54D5593771}" type="slidenum">
              <a:rPr lang="en-US" altLang="en-US"/>
              <a:pPr>
                <a:defRPr/>
              </a:pPr>
              <a:t>‹#›</a:t>
            </a:fld>
            <a:endParaRPr lang="en-US" altLang="en-US"/>
          </a:p>
        </p:txBody>
      </p:sp>
    </p:spTree>
    <p:extLst>
      <p:ext uri="{BB962C8B-B14F-4D97-AF65-F5344CB8AC3E}">
        <p14:creationId xmlns:p14="http://schemas.microsoft.com/office/powerpoint/2010/main" xmlns="" val="207397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86A8BF-1EB5-415F-9C2F-1DFCFC25E6FD}" type="slidenum">
              <a:rPr lang="en-US" altLang="en-US"/>
              <a:pPr>
                <a:defRPr/>
              </a:pPr>
              <a:t>‹#›</a:t>
            </a:fld>
            <a:endParaRPr lang="en-US" altLang="en-US"/>
          </a:p>
        </p:txBody>
      </p:sp>
    </p:spTree>
    <p:extLst>
      <p:ext uri="{BB962C8B-B14F-4D97-AF65-F5344CB8AC3E}">
        <p14:creationId xmlns:p14="http://schemas.microsoft.com/office/powerpoint/2010/main" xmlns="" val="1687019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965145-2697-44F7-ADCD-4A6D2106AB4C}" type="slidenum">
              <a:rPr lang="en-US" altLang="en-US"/>
              <a:pPr>
                <a:defRPr/>
              </a:pPr>
              <a:t>‹#›</a:t>
            </a:fld>
            <a:endParaRPr lang="en-US" altLang="en-US"/>
          </a:p>
        </p:txBody>
      </p:sp>
    </p:spTree>
    <p:extLst>
      <p:ext uri="{BB962C8B-B14F-4D97-AF65-F5344CB8AC3E}">
        <p14:creationId xmlns:p14="http://schemas.microsoft.com/office/powerpoint/2010/main" xmlns="" val="223218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D355E-8E26-480A-99ED-777698D50E0B}" type="slidenum">
              <a:rPr lang="en-US" altLang="en-US"/>
              <a:pPr>
                <a:defRPr/>
              </a:pPr>
              <a:t>‹#›</a:t>
            </a:fld>
            <a:endParaRPr lang="en-US" altLang="en-US"/>
          </a:p>
        </p:txBody>
      </p:sp>
    </p:spTree>
    <p:extLst>
      <p:ext uri="{BB962C8B-B14F-4D97-AF65-F5344CB8AC3E}">
        <p14:creationId xmlns:p14="http://schemas.microsoft.com/office/powerpoint/2010/main" xmlns="" val="211233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4B308A-7F5E-4966-9917-9ABD66F2BC55}" type="slidenum">
              <a:rPr lang="en-US" altLang="en-US"/>
              <a:pPr>
                <a:defRPr/>
              </a:pPr>
              <a:t>‹#›</a:t>
            </a:fld>
            <a:endParaRPr lang="en-US" altLang="en-US"/>
          </a:p>
        </p:txBody>
      </p:sp>
    </p:spTree>
    <p:extLst>
      <p:ext uri="{BB962C8B-B14F-4D97-AF65-F5344CB8AC3E}">
        <p14:creationId xmlns:p14="http://schemas.microsoft.com/office/powerpoint/2010/main" xmlns="" val="209682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C03B0C-FB99-47F2-AAFD-89C9C8A699E9}" type="slidenum">
              <a:rPr lang="en-US" altLang="en-US"/>
              <a:pPr>
                <a:defRPr/>
              </a:pPr>
              <a:t>‹#›</a:t>
            </a:fld>
            <a:endParaRPr lang="en-US" altLang="en-US"/>
          </a:p>
        </p:txBody>
      </p:sp>
    </p:spTree>
    <p:extLst>
      <p:ext uri="{BB962C8B-B14F-4D97-AF65-F5344CB8AC3E}">
        <p14:creationId xmlns:p14="http://schemas.microsoft.com/office/powerpoint/2010/main" xmlns="" val="2198209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5F01FD-C3FB-4AC7-A6DB-FC575C6CF991}" type="slidenum">
              <a:rPr lang="en-US" altLang="en-US"/>
              <a:pPr>
                <a:defRPr/>
              </a:pPr>
              <a:t>‹#›</a:t>
            </a:fld>
            <a:endParaRPr lang="en-US" altLang="en-US"/>
          </a:p>
        </p:txBody>
      </p:sp>
    </p:spTree>
    <p:extLst>
      <p:ext uri="{BB962C8B-B14F-4D97-AF65-F5344CB8AC3E}">
        <p14:creationId xmlns:p14="http://schemas.microsoft.com/office/powerpoint/2010/main" xmlns="" val="219765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E3B4E7-7565-410F-AB41-3EC792513649}" type="slidenum">
              <a:rPr lang="en-US" altLang="en-US"/>
              <a:pPr>
                <a:defRPr/>
              </a:pPr>
              <a:t>‹#›</a:t>
            </a:fld>
            <a:endParaRPr lang="en-US" altLang="en-US"/>
          </a:p>
        </p:txBody>
      </p:sp>
    </p:spTree>
    <p:extLst>
      <p:ext uri="{BB962C8B-B14F-4D97-AF65-F5344CB8AC3E}">
        <p14:creationId xmlns:p14="http://schemas.microsoft.com/office/powerpoint/2010/main" xmlns="" val="396981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B0AFC6-D717-4102-BF46-77233E032603}" type="slidenum">
              <a:rPr lang="en-US" altLang="en-US"/>
              <a:pPr>
                <a:defRPr/>
              </a:pPr>
              <a:t>‹#›</a:t>
            </a:fld>
            <a:endParaRPr lang="en-US" altLang="en-US"/>
          </a:p>
        </p:txBody>
      </p:sp>
    </p:spTree>
    <p:extLst>
      <p:ext uri="{BB962C8B-B14F-4D97-AF65-F5344CB8AC3E}">
        <p14:creationId xmlns:p14="http://schemas.microsoft.com/office/powerpoint/2010/main" xmlns="" val="2852068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573444" name="Rectangle 4"/>
          <p:cNvSpPr>
            <a:spLocks noGrp="1" noChangeArrowheads="1"/>
          </p:cNvSpPr>
          <p:nvPr>
            <p:ph type="dt" sz="half" idx="2"/>
          </p:nvPr>
        </p:nvSpPr>
        <p:spPr bwMode="auto">
          <a:xfrm>
            <a:off x="228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73445" name="Rectangle 5"/>
          <p:cNvSpPr>
            <a:spLocks noGrp="1" noChangeArrowheads="1"/>
          </p:cNvSpPr>
          <p:nvPr>
            <p:ph type="ftr" sz="quarter" idx="3"/>
          </p:nvPr>
        </p:nvSpPr>
        <p:spPr bwMode="auto">
          <a:xfrm>
            <a:off x="62484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73446"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2E4F02E-02F5-4768-8A39-4A3DFE156077}" type="slidenum">
              <a:rPr lang="en-US" altLang="en-US"/>
              <a:pPr>
                <a:defRPr/>
              </a:pPr>
              <a:t>‹#›</a:t>
            </a:fld>
            <a:endParaRPr lang="en-US" altLang="en-US"/>
          </a:p>
        </p:txBody>
      </p:sp>
      <p:pic>
        <p:nvPicPr>
          <p:cNvPr id="1031" name="Picture 7" descr="flash2"/>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533400" y="1447800"/>
            <a:ext cx="7924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bananarepublic.com/browse/outfit.do?cid=5343&amp;oid=OUT0386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Image:Asch_experiment.pn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0" y="0"/>
            <a:ext cx="9161834" cy="1524000"/>
          </a:xfrm>
        </p:spPr>
        <p:txBody>
          <a:bodyPr/>
          <a:lstStyle/>
          <a:p>
            <a:r>
              <a:rPr lang="en-US" altLang="en-US" sz="4000" dirty="0" smtClean="0"/>
              <a:t>Social and Interpersonal Influences on Consumer Decision Making</a:t>
            </a:r>
            <a:endParaRPr lang="en-US" altLang="en-US" sz="3200" dirty="0" smtClean="0"/>
          </a:p>
        </p:txBody>
      </p:sp>
      <p:pic>
        <p:nvPicPr>
          <p:cNvPr id="5123" name="Picture 4" descr="http://www.personalbrandingblog.com/wp-content/uploads/2015/02/shutterstock_14330575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80517" y="1905000"/>
            <a:ext cx="64008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81000"/>
            <a:ext cx="7772400" cy="1143000"/>
          </a:xfrm>
        </p:spPr>
        <p:txBody>
          <a:bodyPr/>
          <a:lstStyle/>
          <a:p>
            <a:r>
              <a:rPr lang="en-US" altLang="en-US" sz="4000" smtClean="0"/>
              <a:t>Reference Groups and Marketing Strategy</a:t>
            </a:r>
          </a:p>
        </p:txBody>
      </p:sp>
      <p:sp>
        <p:nvSpPr>
          <p:cNvPr id="36867" name="Rectangle 3"/>
          <p:cNvSpPr>
            <a:spLocks noGrp="1" noChangeArrowheads="1"/>
          </p:cNvSpPr>
          <p:nvPr>
            <p:ph type="body" sz="half" idx="1"/>
          </p:nvPr>
        </p:nvSpPr>
        <p:spPr>
          <a:xfrm>
            <a:off x="381000" y="1905000"/>
            <a:ext cx="5410200" cy="5486400"/>
          </a:xfrm>
        </p:spPr>
        <p:txBody>
          <a:bodyPr/>
          <a:lstStyle/>
          <a:p>
            <a:r>
              <a:rPr lang="en-US" altLang="en-US" sz="2300" smtClean="0"/>
              <a:t>Admirational strategies concentrate on highly visible, widely admired figures (athletes or performers)</a:t>
            </a:r>
          </a:p>
          <a:p>
            <a:r>
              <a:rPr lang="en-US" altLang="en-US" sz="2300" smtClean="0"/>
              <a:t>Membership strategies focus on “ordinary” people whose consumption provides informational social influence</a:t>
            </a:r>
          </a:p>
          <a:p>
            <a:r>
              <a:rPr lang="en-US" altLang="en-US" sz="2300" smtClean="0"/>
              <a:t>Avoidance strategies focus on undesirable people using competitor’s product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04800"/>
            <a:ext cx="7772400" cy="1143000"/>
          </a:xfrm>
        </p:spPr>
        <p:txBody>
          <a:bodyPr/>
          <a:lstStyle/>
          <a:p>
            <a:r>
              <a:rPr lang="en-US" altLang="en-US" sz="4000" smtClean="0"/>
              <a:t>Types of Reference Group Influence</a:t>
            </a:r>
          </a:p>
        </p:txBody>
      </p:sp>
      <p:sp>
        <p:nvSpPr>
          <p:cNvPr id="38915" name="Rectangle 3"/>
          <p:cNvSpPr>
            <a:spLocks noGrp="1" noChangeArrowheads="1"/>
          </p:cNvSpPr>
          <p:nvPr>
            <p:ph type="body" idx="1"/>
          </p:nvPr>
        </p:nvSpPr>
        <p:spPr/>
        <p:txBody>
          <a:bodyPr/>
          <a:lstStyle/>
          <a:p>
            <a:pPr marL="590550" indent="-590550">
              <a:lnSpc>
                <a:spcPct val="90000"/>
              </a:lnSpc>
              <a:buFont typeface="Wingdings" panose="05000000000000000000" pitchFamily="2" charset="2"/>
              <a:buAutoNum type="arabicPeriod"/>
            </a:pPr>
            <a:r>
              <a:rPr lang="en-US" altLang="en-US" b="1" smtClean="0"/>
              <a:t>Value-Expressive/Identification</a:t>
            </a:r>
          </a:p>
          <a:p>
            <a:pPr marL="952500" lvl="1" indent="-495300">
              <a:lnSpc>
                <a:spcPct val="90000"/>
              </a:lnSpc>
            </a:pPr>
            <a:r>
              <a:rPr lang="en-US" altLang="en-US" sz="2700" smtClean="0"/>
              <a:t>Wish to identify with group/person/hero</a:t>
            </a:r>
          </a:p>
          <a:p>
            <a:pPr marL="590550" indent="-590550">
              <a:lnSpc>
                <a:spcPct val="90000"/>
              </a:lnSpc>
              <a:buFont typeface="Wingdings" panose="05000000000000000000" pitchFamily="2" charset="2"/>
              <a:buAutoNum type="arabicPeriod"/>
            </a:pPr>
            <a:r>
              <a:rPr lang="en-US" altLang="en-US" b="1" smtClean="0"/>
              <a:t>Normative social influence</a:t>
            </a:r>
          </a:p>
          <a:p>
            <a:pPr marL="952500" lvl="1" indent="-495300">
              <a:lnSpc>
                <a:spcPct val="90000"/>
              </a:lnSpc>
            </a:pPr>
            <a:r>
              <a:rPr lang="en-US" altLang="en-US" sz="2700" smtClean="0"/>
              <a:t>Meet society/group’s expectations</a:t>
            </a:r>
          </a:p>
          <a:p>
            <a:pPr marL="590550" indent="-590550">
              <a:lnSpc>
                <a:spcPct val="90000"/>
              </a:lnSpc>
              <a:buFont typeface="Wingdings" panose="05000000000000000000" pitchFamily="2" charset="2"/>
              <a:buAutoNum type="arabicPeriod"/>
            </a:pPr>
            <a:r>
              <a:rPr lang="en-US" altLang="en-US" b="1" smtClean="0"/>
              <a:t>Informational Social Influence</a:t>
            </a:r>
          </a:p>
          <a:p>
            <a:pPr marL="952500" lvl="1" indent="-495300">
              <a:lnSpc>
                <a:spcPct val="90000"/>
              </a:lnSpc>
            </a:pPr>
            <a:r>
              <a:rPr lang="en-US" altLang="en-US" sz="2700" smtClean="0"/>
              <a:t>Information to help make decisions (e.g., WOM about products, product recommendations)</a:t>
            </a:r>
          </a:p>
        </p:txBody>
      </p:sp>
      <p:sp>
        <p:nvSpPr>
          <p:cNvPr id="982020" name="Oval 4"/>
          <p:cNvSpPr>
            <a:spLocks noChangeArrowheads="1"/>
          </p:cNvSpPr>
          <p:nvPr/>
        </p:nvSpPr>
        <p:spPr bwMode="auto">
          <a:xfrm>
            <a:off x="533400" y="2743200"/>
            <a:ext cx="7162800" cy="1143000"/>
          </a:xfrm>
          <a:prstGeom prst="ellipse">
            <a:avLst/>
          </a:prstGeom>
          <a:noFill/>
          <a:ln w="63500" cap="sq">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04800"/>
            <a:ext cx="7772400" cy="1143000"/>
          </a:xfrm>
        </p:spPr>
        <p:txBody>
          <a:bodyPr/>
          <a:lstStyle/>
          <a:p>
            <a:r>
              <a:rPr lang="en-US" altLang="en-US" smtClean="0"/>
              <a:t>Normative Influence and Conformity</a:t>
            </a:r>
          </a:p>
        </p:txBody>
      </p:sp>
      <p:sp>
        <p:nvSpPr>
          <p:cNvPr id="40963" name="Rectangle 3"/>
          <p:cNvSpPr>
            <a:spLocks noGrp="1" noChangeArrowheads="1"/>
          </p:cNvSpPr>
          <p:nvPr>
            <p:ph type="body" idx="1"/>
          </p:nvPr>
        </p:nvSpPr>
        <p:spPr/>
        <p:txBody>
          <a:bodyPr/>
          <a:lstStyle/>
          <a:p>
            <a:r>
              <a:rPr lang="en-US" altLang="en-US" smtClean="0"/>
              <a:t>Most people tend to follow society’s expectations regarding how members of their groups look/act</a:t>
            </a:r>
          </a:p>
          <a:p>
            <a:pPr lvl="1"/>
            <a:r>
              <a:rPr lang="en-US" altLang="en-US" smtClean="0"/>
              <a:t>Appropriate clothing/personal items, gift-giving, sex roles, and personal hygiene</a:t>
            </a:r>
          </a:p>
        </p:txBody>
      </p:sp>
      <p:pic>
        <p:nvPicPr>
          <p:cNvPr id="40964" name="Picture 4" descr="punkrocker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0" y="4114800"/>
            <a:ext cx="1679575"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5" name="Picture 5" descr="Make a good impression with the best of the season. LUXE NUBUCK BLAZER &amp; NEW DAWSON CHINO">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38600" y="4248150"/>
            <a:ext cx="4141788" cy="521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6" name="Rectangle 6"/>
          <p:cNvSpPr>
            <a:spLocks noChangeArrowheads="1"/>
          </p:cNvSpPr>
          <p:nvPr/>
        </p:nvSpPr>
        <p:spPr bwMode="auto">
          <a:xfrm>
            <a:off x="3962400" y="4114800"/>
            <a:ext cx="1524000" cy="4953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Times New Roman" panose="02020603050405020304" pitchFamily="18" charset="0"/>
            </a:endParaRPr>
          </a:p>
        </p:txBody>
      </p:sp>
      <p:sp>
        <p:nvSpPr>
          <p:cNvPr id="40967" name="Rectangle 7"/>
          <p:cNvSpPr>
            <a:spLocks noChangeArrowheads="1"/>
          </p:cNvSpPr>
          <p:nvPr/>
        </p:nvSpPr>
        <p:spPr bwMode="auto">
          <a:xfrm>
            <a:off x="7315200" y="3886200"/>
            <a:ext cx="1600200" cy="5410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Documents and Settings\rjames\Local Settings\Temporary Internet Files\Content.IE5\NA5J5WLH\MPj0430940000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Content Placeholder 2"/>
          <p:cNvSpPr>
            <a:spLocks noGrp="1"/>
          </p:cNvSpPr>
          <p:nvPr>
            <p:ph idx="1"/>
          </p:nvPr>
        </p:nvSpPr>
        <p:spPr>
          <a:xfrm>
            <a:off x="0" y="5943600"/>
            <a:ext cx="9144000" cy="1143000"/>
          </a:xfrm>
        </p:spPr>
        <p:txBody>
          <a:bodyPr/>
          <a:lstStyle/>
          <a:p>
            <a:pPr>
              <a:lnSpc>
                <a:spcPct val="80000"/>
              </a:lnSpc>
              <a:buFontTx/>
              <a:buNone/>
            </a:pPr>
            <a:r>
              <a:rPr lang="en-US" altLang="en-US" b="1" smtClean="0">
                <a:solidFill>
                  <a:schemeClr val="bg1"/>
                </a:solidFill>
              </a:rPr>
              <a:t>Power of Social Norms: Peer effects in teenage alcohol, marijuana, and tobacco use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4572000" y="0"/>
            <a:ext cx="4419600" cy="6126163"/>
          </a:xfrm>
        </p:spPr>
        <p:txBody>
          <a:bodyPr/>
          <a:lstStyle/>
          <a:p>
            <a:pPr marL="0" indent="0">
              <a:buFontTx/>
              <a:buNone/>
            </a:pPr>
            <a:r>
              <a:rPr lang="en-US" altLang="en-US" smtClean="0">
                <a:solidFill>
                  <a:schemeClr val="accent2"/>
                </a:solidFill>
              </a:rPr>
              <a:t>A study of 14,000+ students from 119 universities </a:t>
            </a:r>
          </a:p>
          <a:p>
            <a:pPr marL="0" indent="0">
              <a:buFontTx/>
              <a:buNone/>
            </a:pPr>
            <a:endParaRPr lang="en-US" altLang="en-US" smtClean="0">
              <a:solidFill>
                <a:schemeClr val="accent2"/>
              </a:solidFill>
            </a:endParaRPr>
          </a:p>
          <a:p>
            <a:pPr marL="0" indent="0">
              <a:buFontTx/>
              <a:buNone/>
            </a:pPr>
            <a:r>
              <a:rPr lang="en-US" altLang="en-US" smtClean="0">
                <a:solidFill>
                  <a:schemeClr val="accent2"/>
                </a:solidFill>
              </a:rPr>
              <a:t>“moving a student from a university where no students smoke to an institution where 25 percent of the population smokes increases that student’s probability of smoking by 10.7%.”</a:t>
            </a:r>
          </a:p>
        </p:txBody>
      </p:sp>
      <p:sp>
        <p:nvSpPr>
          <p:cNvPr id="46083" name="TextBox 3"/>
          <p:cNvSpPr txBox="1">
            <a:spLocks noChangeArrowheads="1"/>
          </p:cNvSpPr>
          <p:nvPr/>
        </p:nvSpPr>
        <p:spPr bwMode="auto">
          <a:xfrm>
            <a:off x="0" y="6273800"/>
            <a:ext cx="9144000" cy="58420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Times New Roman" panose="02020603050405020304" pitchFamily="18" charset="0"/>
              </a:rPr>
              <a:t>Wilson, J. (Akron), 2007, Peer effects and cigarette use among college students. </a:t>
            </a:r>
            <a:r>
              <a:rPr lang="en-US" altLang="en-US" sz="1600" i="1">
                <a:solidFill>
                  <a:schemeClr val="bg1"/>
                </a:solidFill>
                <a:latin typeface="Times New Roman" panose="02020603050405020304" pitchFamily="18" charset="0"/>
              </a:rPr>
              <a:t>Atlantic Economic Journal, 34</a:t>
            </a:r>
            <a:r>
              <a:rPr lang="en-US" altLang="en-US" sz="1600">
                <a:solidFill>
                  <a:schemeClr val="bg1"/>
                </a:solidFill>
                <a:latin typeface="Times New Roman" panose="02020603050405020304" pitchFamily="18" charset="0"/>
              </a:rPr>
              <a:t>, 233-247. </a:t>
            </a:r>
            <a:endParaRPr lang="en-US" altLang="en-US" sz="2400">
              <a:solidFill>
                <a:schemeClr val="bg1"/>
              </a:solidFill>
              <a:latin typeface="Times New Roman" panose="02020603050405020304" pitchFamily="18" charset="0"/>
            </a:endParaRPr>
          </a:p>
        </p:txBody>
      </p:sp>
      <p:pic>
        <p:nvPicPr>
          <p:cNvPr id="46084" name="Picture 3" descr="C:\Documents and Settings\rjames\Local Settings\Temporary Internet Files\Content.IE5\6XMKIBYH\MPj0178821000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191000" cy="630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6" descr="http://farm4.staticflickr.com/3261/3137716595_80d800853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990600"/>
            <a:ext cx="7323138"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4800" smtClean="0"/>
              <a:t>Conformity and Compliance</a:t>
            </a:r>
          </a:p>
        </p:txBody>
      </p:sp>
      <p:sp>
        <p:nvSpPr>
          <p:cNvPr id="51203" name="Rectangle 3"/>
          <p:cNvSpPr>
            <a:spLocks noGrp="1" noChangeArrowheads="1"/>
          </p:cNvSpPr>
          <p:nvPr>
            <p:ph type="body" idx="1"/>
          </p:nvPr>
        </p:nvSpPr>
        <p:spPr>
          <a:xfrm>
            <a:off x="762000" y="1905000"/>
            <a:ext cx="8382000" cy="4419600"/>
          </a:xfrm>
        </p:spPr>
        <p:txBody>
          <a:bodyPr/>
          <a:lstStyle/>
          <a:p>
            <a:pPr>
              <a:lnSpc>
                <a:spcPct val="90000"/>
              </a:lnSpc>
            </a:pPr>
            <a:r>
              <a:rPr lang="en-US" altLang="en-US" sz="2900" smtClean="0"/>
              <a:t>Conformity = Changing one’s behavior or beliefs to fit in with society's norms</a:t>
            </a:r>
          </a:p>
          <a:p>
            <a:pPr>
              <a:lnSpc>
                <a:spcPct val="90000"/>
              </a:lnSpc>
              <a:buFontTx/>
              <a:buNone/>
            </a:pPr>
            <a:endParaRPr lang="en-US" altLang="en-US" sz="2500" smtClean="0"/>
          </a:p>
          <a:p>
            <a:pPr>
              <a:lnSpc>
                <a:spcPct val="90000"/>
              </a:lnSpc>
            </a:pPr>
            <a:r>
              <a:rPr lang="en-US" altLang="en-US" sz="2900" smtClean="0"/>
              <a:t>Why conform?</a:t>
            </a:r>
          </a:p>
          <a:p>
            <a:pPr lvl="1">
              <a:lnSpc>
                <a:spcPct val="90000"/>
              </a:lnSpc>
            </a:pPr>
            <a:r>
              <a:rPr lang="en-US" altLang="en-US" sz="2600" smtClean="0">
                <a:solidFill>
                  <a:schemeClr val="accent2"/>
                </a:solidFill>
              </a:rPr>
              <a:t>Desire for rewards</a:t>
            </a:r>
          </a:p>
          <a:p>
            <a:pPr lvl="2">
              <a:lnSpc>
                <a:spcPct val="90000"/>
              </a:lnSpc>
            </a:pPr>
            <a:r>
              <a:rPr lang="en-US" altLang="en-US" sz="2100" smtClean="0">
                <a:solidFill>
                  <a:schemeClr val="accent2"/>
                </a:solidFill>
              </a:rPr>
              <a:t>More likely to conform in public than in private</a:t>
            </a:r>
          </a:p>
          <a:p>
            <a:pPr lvl="1">
              <a:lnSpc>
                <a:spcPct val="90000"/>
              </a:lnSpc>
            </a:pPr>
            <a:r>
              <a:rPr lang="en-US" altLang="en-US" sz="2600" smtClean="0">
                <a:solidFill>
                  <a:schemeClr val="accent2"/>
                </a:solidFill>
              </a:rPr>
              <a:t>Want to be liked or to be like another</a:t>
            </a:r>
          </a:p>
          <a:p>
            <a:pPr lvl="1">
              <a:lnSpc>
                <a:spcPct val="90000"/>
              </a:lnSpc>
            </a:pPr>
            <a:r>
              <a:rPr lang="en-US" altLang="en-US" sz="2600" smtClean="0">
                <a:solidFill>
                  <a:schemeClr val="accent2"/>
                </a:solidFill>
              </a:rPr>
              <a:t>Assume others have more info than you</a:t>
            </a:r>
          </a:p>
          <a:p>
            <a:pPr lvl="1">
              <a:lnSpc>
                <a:spcPct val="90000"/>
              </a:lnSpc>
            </a:pPr>
            <a:endParaRPr lang="en-US" altLang="en-US" sz="2600" smtClean="0"/>
          </a:p>
          <a:p>
            <a:pPr>
              <a:lnSpc>
                <a:spcPct val="90000"/>
              </a:lnSpc>
            </a:pPr>
            <a:r>
              <a:rPr lang="en-US" altLang="en-US" smtClean="0"/>
              <a:t>Compliance = yielding to persuasion/requests</a:t>
            </a:r>
          </a:p>
          <a:p>
            <a:pPr lvl="1">
              <a:lnSpc>
                <a:spcPct val="90000"/>
              </a:lnSpc>
            </a:pPr>
            <a:endParaRPr lang="en-US" altLang="en-US" sz="2600" smtClean="0"/>
          </a:p>
        </p:txBody>
      </p:sp>
      <p:pic>
        <p:nvPicPr>
          <p:cNvPr id="842757" name="Picture 5" descr="Red_Napkin_Sculpte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0400" y="2743200"/>
            <a:ext cx="1905000" cy="126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304800"/>
            <a:ext cx="9144000" cy="1143000"/>
          </a:xfrm>
        </p:spPr>
        <p:txBody>
          <a:bodyPr/>
          <a:lstStyle/>
          <a:p>
            <a:r>
              <a:rPr lang="en-US" altLang="en-US" smtClean="0"/>
              <a:t>Asch Study (1951): Conformity</a:t>
            </a:r>
          </a:p>
        </p:txBody>
      </p:sp>
      <p:sp>
        <p:nvSpPr>
          <p:cNvPr id="844803" name="Text Box 3"/>
          <p:cNvSpPr txBox="1">
            <a:spLocks noChangeArrowheads="1"/>
          </p:cNvSpPr>
          <p:nvPr/>
        </p:nvSpPr>
        <p:spPr bwMode="auto">
          <a:xfrm>
            <a:off x="685800" y="4006850"/>
            <a:ext cx="502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t>“Subject” 1 : identifies C</a:t>
            </a:r>
          </a:p>
        </p:txBody>
      </p:sp>
      <p:sp>
        <p:nvSpPr>
          <p:cNvPr id="844804" name="Text Box 4"/>
          <p:cNvSpPr txBox="1">
            <a:spLocks noChangeArrowheads="1"/>
          </p:cNvSpPr>
          <p:nvPr/>
        </p:nvSpPr>
        <p:spPr bwMode="auto">
          <a:xfrm>
            <a:off x="152400" y="4648200"/>
            <a:ext cx="5029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t>“Subjects” 2-7:  also identify C </a:t>
            </a:r>
          </a:p>
        </p:txBody>
      </p:sp>
      <p:sp>
        <p:nvSpPr>
          <p:cNvPr id="844805" name="Text Box 5"/>
          <p:cNvSpPr txBox="1">
            <a:spLocks noChangeArrowheads="1"/>
          </p:cNvSpPr>
          <p:nvPr/>
        </p:nvSpPr>
        <p:spPr bwMode="auto">
          <a:xfrm>
            <a:off x="762000" y="5378450"/>
            <a:ext cx="8458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t>Q:  Percent of people who identify C as longer?</a:t>
            </a:r>
          </a:p>
        </p:txBody>
      </p:sp>
      <p:sp>
        <p:nvSpPr>
          <p:cNvPr id="844806" name="Text Box 6"/>
          <p:cNvSpPr txBox="1">
            <a:spLocks noChangeArrowheads="1"/>
          </p:cNvSpPr>
          <p:nvPr/>
        </p:nvSpPr>
        <p:spPr bwMode="auto">
          <a:xfrm>
            <a:off x="228600" y="5791200"/>
            <a:ext cx="89154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b="1">
                <a:solidFill>
                  <a:schemeClr val="accent2"/>
                </a:solidFill>
              </a:rPr>
              <a:t>33% of all answers incorrect; 75% of participants gave at least 1/12 wrong answers</a:t>
            </a:r>
            <a:endParaRPr lang="en-US" altLang="en-US" sz="2000">
              <a:solidFill>
                <a:schemeClr val="accent2"/>
              </a:solidFill>
            </a:endParaRPr>
          </a:p>
        </p:txBody>
      </p:sp>
      <p:pic>
        <p:nvPicPr>
          <p:cNvPr id="53255" name="Picture 7" descr="The cards used in the experiment. The card on the left has the reference line and the one on the right shows the three comparison lines.">
            <a:hlinkClick r:id="rId3" tooltip="The cards used in the experiment. The card on the left has the reference line and the one on the right shows the three comparison lines."/>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81600" y="1828800"/>
            <a:ext cx="3962400" cy="324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6" name="Rectangle 8"/>
          <p:cNvSpPr>
            <a:spLocks noChangeArrowheads="1"/>
          </p:cNvSpPr>
          <p:nvPr/>
        </p:nvSpPr>
        <p:spPr bwMode="auto">
          <a:xfrm>
            <a:off x="685800" y="1752600"/>
            <a:ext cx="40386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t>Identify which line (A, B, or C) is </a:t>
            </a:r>
            <a:r>
              <a:rPr lang="en-US" altLang="en-US" u="sng"/>
              <a:t>longer</a:t>
            </a:r>
            <a:r>
              <a:rPr lang="en-US" altLang="en-US"/>
              <a:t> than the reference line.</a:t>
            </a:r>
          </a:p>
          <a:p>
            <a:pPr>
              <a:spcBef>
                <a:spcPct val="50000"/>
              </a:spcBef>
              <a:buFontTx/>
              <a:buNone/>
            </a:pPr>
            <a:r>
              <a:rPr lang="en-US" altLang="en-US" sz="2400">
                <a:solidFill>
                  <a:schemeClr val="accent2"/>
                </a:solidFill>
              </a:rPr>
              <a:t>(100% accuracy when lines judged privately)</a:t>
            </a:r>
          </a:p>
        </p:txBody>
      </p:sp>
      <p:sp>
        <p:nvSpPr>
          <p:cNvPr id="53257" name="Text Box 9"/>
          <p:cNvSpPr txBox="1">
            <a:spLocks noChangeArrowheads="1"/>
          </p:cNvSpPr>
          <p:nvPr/>
        </p:nvSpPr>
        <p:spPr bwMode="auto">
          <a:xfrm>
            <a:off x="4876800" y="1752600"/>
            <a:ext cx="2514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t>Reference Line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304800"/>
            <a:ext cx="7772400" cy="1143000"/>
          </a:xfrm>
        </p:spPr>
        <p:txBody>
          <a:bodyPr/>
          <a:lstStyle/>
          <a:p>
            <a:r>
              <a:rPr lang="en-US" altLang="en-US" smtClean="0"/>
              <a:t>Milgram Electric Shock Study (1963)</a:t>
            </a:r>
          </a:p>
        </p:txBody>
      </p:sp>
      <p:sp>
        <p:nvSpPr>
          <p:cNvPr id="55299" name="Rectangle 3"/>
          <p:cNvSpPr>
            <a:spLocks noGrp="1" noChangeArrowheads="1"/>
          </p:cNvSpPr>
          <p:nvPr>
            <p:ph type="body" idx="1"/>
          </p:nvPr>
        </p:nvSpPr>
        <p:spPr>
          <a:xfrm>
            <a:off x="685800" y="1981200"/>
            <a:ext cx="8077200" cy="3200400"/>
          </a:xfrm>
        </p:spPr>
        <p:txBody>
          <a:bodyPr/>
          <a:lstStyle/>
          <a:p>
            <a:r>
              <a:rPr lang="en-US" altLang="en-US" smtClean="0"/>
              <a:t>“Teachers” instructed to teach “learners” by shocking them</a:t>
            </a:r>
          </a:p>
          <a:p>
            <a:r>
              <a:rPr lang="en-US" altLang="en-US" smtClean="0"/>
              <a:t>Shocks ranged from 15V - 450V</a:t>
            </a:r>
          </a:p>
          <a:p>
            <a:r>
              <a:rPr lang="en-US" altLang="en-US" smtClean="0"/>
              <a:t>All subjects expected to disobey by 135V</a:t>
            </a:r>
          </a:p>
          <a:p>
            <a:r>
              <a:rPr lang="en-US" altLang="en-US" smtClean="0"/>
              <a:t>None expected to ever go above 300V</a:t>
            </a:r>
          </a:p>
        </p:txBody>
      </p:sp>
      <p:sp>
        <p:nvSpPr>
          <p:cNvPr id="846852" name="Text Box 4"/>
          <p:cNvSpPr txBox="1">
            <a:spLocks noChangeArrowheads="1"/>
          </p:cNvSpPr>
          <p:nvPr/>
        </p:nvSpPr>
        <p:spPr bwMode="auto">
          <a:xfrm>
            <a:off x="685800" y="4495800"/>
            <a:ext cx="91440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US" altLang="en-US">
                <a:solidFill>
                  <a:schemeClr val="accent2"/>
                </a:solidFill>
              </a:rPr>
              <a:t> Almost all subjects gave at least some shock</a:t>
            </a:r>
          </a:p>
          <a:p>
            <a:pPr>
              <a:spcBef>
                <a:spcPct val="50000"/>
              </a:spcBef>
            </a:pPr>
            <a:r>
              <a:rPr lang="en-US" altLang="en-US">
                <a:solidFill>
                  <a:schemeClr val="accent2"/>
                </a:solidFill>
              </a:rPr>
              <a:t> 63% gave the full 450V shock (labeled: “Danger: Severe Shock)!</a:t>
            </a:r>
          </a:p>
          <a:p>
            <a:pPr>
              <a:spcBef>
                <a:spcPct val="50000"/>
              </a:spcBef>
            </a:pPr>
            <a:r>
              <a:rPr lang="en-US" altLang="en-US">
                <a:solidFill>
                  <a:schemeClr val="accent2"/>
                </a:solidFill>
              </a:rPr>
              <a:t> Ignored “learner’s” heart condition!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228600"/>
            <a:ext cx="9144000" cy="1143000"/>
          </a:xfrm>
        </p:spPr>
        <p:txBody>
          <a:bodyPr/>
          <a:lstStyle/>
          <a:p>
            <a:r>
              <a:rPr lang="en-US" altLang="en-US" sz="3600" dirty="0" smtClean="0"/>
              <a:t>What do these studies tell us about consumer behavior? </a:t>
            </a:r>
            <a:br>
              <a:rPr lang="en-US" altLang="en-US" sz="3600" dirty="0" smtClean="0"/>
            </a:br>
            <a:r>
              <a:rPr lang="en-US" altLang="en-US" sz="3600" dirty="0" smtClean="0"/>
              <a:t>Compliance Tactic: “Social Proof”</a:t>
            </a:r>
          </a:p>
        </p:txBody>
      </p:sp>
      <p:sp>
        <p:nvSpPr>
          <p:cNvPr id="57347" name="Text Box 3"/>
          <p:cNvSpPr txBox="1">
            <a:spLocks noChangeArrowheads="1"/>
          </p:cNvSpPr>
          <p:nvPr/>
        </p:nvSpPr>
        <p:spPr bwMode="auto">
          <a:xfrm>
            <a:off x="609600" y="4114800"/>
            <a:ext cx="85344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US" altLang="en-US" sz="3200">
                <a:solidFill>
                  <a:schemeClr val="accent2"/>
                </a:solidFill>
              </a:rPr>
              <a:t>We determine what is correct in part by finding out what others think is correct (Asch study); conform to what others do</a:t>
            </a:r>
          </a:p>
        </p:txBody>
      </p:sp>
      <p:sp>
        <p:nvSpPr>
          <p:cNvPr id="57348" name="Text Box 4"/>
          <p:cNvSpPr txBox="1">
            <a:spLocks noChangeArrowheads="1"/>
          </p:cNvSpPr>
          <p:nvPr/>
        </p:nvSpPr>
        <p:spPr bwMode="auto">
          <a:xfrm>
            <a:off x="1447800" y="5638800"/>
            <a:ext cx="5867400" cy="103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dirty="0"/>
              <a:t> laugh tracks</a:t>
            </a:r>
          </a:p>
          <a:p>
            <a:r>
              <a:rPr lang="en-US" altLang="en-US" dirty="0"/>
              <a:t> “Fastest-growing” / “best-selling”</a:t>
            </a:r>
          </a:p>
        </p:txBody>
      </p:sp>
      <p:sp>
        <p:nvSpPr>
          <p:cNvPr id="57349" name="Text Box 5"/>
          <p:cNvSpPr txBox="1">
            <a:spLocks noChangeArrowheads="1"/>
          </p:cNvSpPr>
          <p:nvPr/>
        </p:nvSpPr>
        <p:spPr bwMode="auto">
          <a:xfrm>
            <a:off x="457200" y="1905000"/>
            <a:ext cx="82296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US" altLang="en-US" sz="3200" dirty="0">
                <a:solidFill>
                  <a:schemeClr val="accent2"/>
                </a:solidFill>
              </a:rPr>
              <a:t>We comply more with perceived authority figures (Milgram study</a:t>
            </a:r>
            <a:r>
              <a:rPr lang="en-US" altLang="en-US" sz="3200" dirty="0" smtClean="0">
                <a:solidFill>
                  <a:schemeClr val="accent2"/>
                </a:solidFill>
              </a:rPr>
              <a:t>)</a:t>
            </a:r>
          </a:p>
          <a:p>
            <a:pPr lvl="1">
              <a:spcBef>
                <a:spcPct val="50000"/>
              </a:spcBef>
            </a:pPr>
            <a:r>
              <a:rPr lang="en-US" altLang="en-US" dirty="0">
                <a:solidFill>
                  <a:schemeClr val="accent2"/>
                </a:solidFill>
              </a:rPr>
              <a:t>Participants tended to keep going because experimenter in white lab coat told them to</a:t>
            </a:r>
          </a:p>
          <a:p>
            <a:pPr lvl="1">
              <a:spcBef>
                <a:spcPct val="50000"/>
              </a:spcBef>
            </a:pPr>
            <a:endParaRPr lang="en-US" altLang="en-US" dirty="0">
              <a:solidFill>
                <a:schemeClr val="accent2"/>
              </a:solidFill>
            </a:endParaRPr>
          </a:p>
        </p:txBody>
      </p:sp>
      <p:sp>
        <p:nvSpPr>
          <p:cNvPr id="57351" name="Text Box 7"/>
          <p:cNvSpPr txBox="1">
            <a:spLocks noChangeArrowheads="1"/>
          </p:cNvSpPr>
          <p:nvPr/>
        </p:nvSpPr>
        <p:spPr bwMode="auto">
          <a:xfrm>
            <a:off x="1219200" y="2438400"/>
            <a:ext cx="8229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 typeface="CommonBullets" pitchFamily="34" charset="2"/>
              <a:buChar char="&amp;"/>
            </a:pPr>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81000"/>
            <a:ext cx="7772400" cy="1143000"/>
          </a:xfrm>
        </p:spPr>
        <p:txBody>
          <a:bodyPr/>
          <a:lstStyle/>
          <a:p>
            <a:r>
              <a:rPr lang="en-US" altLang="en-US" sz="3600" smtClean="0"/>
              <a:t>Questions you should be able to answer at the end of this lecture…</a:t>
            </a:r>
          </a:p>
        </p:txBody>
      </p:sp>
      <p:sp>
        <p:nvSpPr>
          <p:cNvPr id="9219" name="Content Placeholder 2"/>
          <p:cNvSpPr>
            <a:spLocks noGrp="1"/>
          </p:cNvSpPr>
          <p:nvPr>
            <p:ph idx="1"/>
          </p:nvPr>
        </p:nvSpPr>
        <p:spPr/>
        <p:txBody>
          <a:bodyPr/>
          <a:lstStyle/>
          <a:p>
            <a:r>
              <a:rPr lang="en-US" altLang="en-US" sz="2400" smtClean="0"/>
              <a:t>Why, as consumers, do others have so much influence over our behavior?</a:t>
            </a:r>
          </a:p>
          <a:p>
            <a:r>
              <a:rPr lang="en-US" altLang="en-US" sz="2400" smtClean="0"/>
              <a:t>As consumers, what types of social groups shape our behavior? How do marketers use knowledge about theses types of influence in marketing communications?</a:t>
            </a:r>
          </a:p>
          <a:p>
            <a:r>
              <a:rPr lang="en-US" altLang="en-US" sz="2400" smtClean="0"/>
              <a:t>What are some compliance techniques that marketers use to get consumers to comply with their requests?</a:t>
            </a:r>
          </a:p>
          <a:p>
            <a:r>
              <a:rPr lang="en-US" altLang="en-US" sz="2400" smtClean="0"/>
              <a:t>What is WOM? Why do consumers engage in it? How can marketers encourage it?</a:t>
            </a:r>
          </a:p>
          <a:p>
            <a:endParaRPr lang="en-US" altLang="en-US"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338"/>
            <a:ext cx="7772400" cy="1143000"/>
          </a:xfrm>
        </p:spPr>
        <p:txBody>
          <a:bodyPr/>
          <a:lstStyle/>
          <a:p>
            <a:r>
              <a:rPr lang="en-US" dirty="0" smtClean="0"/>
              <a:t>How to Avoid Falling Prey to Authority Influence</a:t>
            </a:r>
            <a:endParaRPr lang="en-US" dirty="0"/>
          </a:p>
        </p:txBody>
      </p:sp>
      <p:sp>
        <p:nvSpPr>
          <p:cNvPr id="3" name="Content Placeholder 2"/>
          <p:cNvSpPr>
            <a:spLocks noGrp="1"/>
          </p:cNvSpPr>
          <p:nvPr>
            <p:ph idx="1"/>
          </p:nvPr>
        </p:nvSpPr>
        <p:spPr/>
        <p:txBody>
          <a:bodyPr/>
          <a:lstStyle/>
          <a:p>
            <a:r>
              <a:rPr lang="en-US" dirty="0" smtClean="0"/>
              <a:t>Recognize the power of authority over you.</a:t>
            </a:r>
          </a:p>
          <a:p>
            <a:r>
              <a:rPr lang="en-US" dirty="0" smtClean="0"/>
              <a:t>Recognize that authority can be easily faked.</a:t>
            </a:r>
          </a:p>
          <a:p>
            <a:pPr lvl="1"/>
            <a:r>
              <a:rPr lang="en-US" altLang="en-US" dirty="0" smtClean="0"/>
              <a:t>Authority cues = rank, title, clothing, etc.</a:t>
            </a:r>
          </a:p>
          <a:p>
            <a:pPr lvl="1"/>
            <a:r>
              <a:rPr lang="en-US" altLang="en-US" dirty="0" smtClean="0"/>
              <a:t> “Expert” product endorsers </a:t>
            </a:r>
          </a:p>
          <a:p>
            <a:pPr marL="457200" lvl="1" indent="0">
              <a:buNone/>
            </a:pPr>
            <a:endParaRPr lang="en-US" dirty="0"/>
          </a:p>
          <a:p>
            <a:r>
              <a:rPr lang="en-US" dirty="0" smtClean="0"/>
              <a:t>Some authority is actually worth following:</a:t>
            </a:r>
          </a:p>
          <a:p>
            <a:pPr lvl="1"/>
            <a:r>
              <a:rPr lang="en-US" dirty="0" smtClean="0"/>
              <a:t>Is this authority truly an expert?</a:t>
            </a:r>
          </a:p>
          <a:p>
            <a:pPr lvl="2"/>
            <a:r>
              <a:rPr lang="en-US" dirty="0" smtClean="0"/>
              <a:t>What are their credentials?</a:t>
            </a:r>
          </a:p>
          <a:p>
            <a:pPr lvl="2"/>
            <a:r>
              <a:rPr lang="en-US" dirty="0" smtClean="0"/>
              <a:t>Are they relevant here?</a:t>
            </a:r>
          </a:p>
          <a:p>
            <a:pPr lvl="1"/>
            <a:r>
              <a:rPr lang="en-US" dirty="0" smtClean="0"/>
              <a:t>Are they being honest right now?</a:t>
            </a:r>
            <a:endParaRPr lang="en-US" dirty="0"/>
          </a:p>
        </p:txBody>
      </p:sp>
      <p:sp>
        <p:nvSpPr>
          <p:cNvPr id="4" name="AutoShape 2" descr="data:image/jpeg;base64,/9j/4AAQSkZJRgABAQAAAQABAAD/2wCEAAkGBxQPEBUUEBQUFhAUFBQUFxUUFBQVFRcWFRQXFhcVGBUYHCggGBomHRYXLTIiJSkrLjouGB8zODMsNygtLisBCgoKDQwODg8NFCsZFBkrKysrKysrKyssKysrKysrKysrKysrKysrKysrKysrKysrKysrKysrKysrKysrKysrK//AABEIAM0A8AMBIgACEQEDEQH/xAAcAAEAAwEBAQEBAAAAAAAAAAAAAQUGBAMCBwj/xABIEAACAQMCAgcDBwkGBQUBAAABAgMABBEFEiExBhMiMkFRYRRxgQczQlKCkaEVFiNTYnKSorFDk7KzwtE0Y3PB0jVEVIOjJf/EABUBAQEAAAAAAAAAAAAAAAAAAAAB/8QAFBEBAAAAAAAAAAAAAAAAAAAAAP/aAAwDAQACEQMRAD8A/cKVNRQKmopQKUpQKUpQKVNRQKmopQTSlKCKmlKBSq7UdbgtyFkkHWHiI1y8h9yLlvwrl/K1xJ8xaNj607iEfwgM34UF3UVSi1vZD27iGIfVhgLt/eSPj+SpGgsfnLu6f7aJ/lotBdVFUv5sQnvPcN+9czH/AFVP5rW/1ZP76b/yoLqlUn5sQ/Ra4X925mH+qpOgEfN3V0n/ANiv/mI1BdUqkNnep3LmGQfVmgIP95G4H8tPypcR/P2hI+tbyCUe/awVvwNBd0qt0/XYJ22I4EvMxuCkg+w2DVlQKUpQRSlKBU1FKBSlCaCCaA5rNy51RiqsVsEJVmUkNcNyKqw5RDxPifIDj8w9CYYgfZprqEn9XOxAx5I+5fwoNPSqCLTr2LOy8SVfBbi3G74yRuv+Guf2vUXMitHbQRp/7kvJKCAuSywFV5eZbHDxoNPU1jehmsSuwScSlZkeaGSbCyOFbDL1QUBQFZCP3jWyoFKVy6lerbxNI+dqjOBzJ8FA8STgUHxqeqR2ygyE5Y7URQWd2+qijixqtFrc3fGdjbwn+xibMpH7cw7vuT7699H01g3X3GDdOOPisSnj1UfoPE+J41cUHHp2lw2wIhjVMnLEDtMfNmPFj6muyqPpJ0lTT1LSxTtGELtJHGXRQDjtHwNV3Rnp/b6k2LWO4dd21pOqIjQ4z2m8OFBraUpQKVFVuta5BZKpnkVS7KiLkbmZmCgKvM8SKCzpUVlLT5QbOTUGsQzi5VmTDLhSyjOA3jQaylZPVflAs7a+SydnNw5jXCruUNIcKCfA8vvrVig5dQ02K5XbNGrgHI3DJB81PNT6iqs2Nxa8bZzNEOcE7dsD/lzHj8Hz7xXtr/Sa3sHgS4Yq1zJ1ceBnLcOfkO0Pvq4oOHStVS5B2ZDocPG42yRnyZf+/I+BNd9VOsaWZCJYCEuox2G8GHMxSeaH8OYrr0q+FxEsgBGchlPNWU4ZD6ggig6qmlRQKmoqaCKpumQY2FxsJBETHgcHaOLAEcsqDVzXhqFuJYnjPJ0ZP4gRQLKNFjQRACMKu0DgAuOGPhVOktxdsXglEVuuRGdiuZWBwWbPdj4EADieeRXr0OuzNYwM2N4QI2PrR9hh96mvHo5MYbN9wLdRJcqAvFiscrlQPM4xQQ76lxwtlz4dqbj/ALV8dfqeOMNmT4/pZQP8FRa61NMW7LKuOAjhdyPfM5CE+gU++vuG+mit7qWUOerDNEJlRSdsQPER+G/I86Dn0dpJ75zeKiTW8a9SiMWTbLweQMQNxJUDlwx61qhWGu7qZbi3YK0kkcqxltuyURTMFdZo/FRwIdeGV5Dmd1QKpOkfF7RT3Wul3fZjkdf5lWruqXpeALR33BWiKyoT+sQ5VcDicnhgedBc1NeNpKXjVmUozKCUPNSRkqfUV7UGZ+Uv/wBIvP8AoPX4j0Nunh6N6i8TvG4uIcMjMjDgnJlINf0D0l0n260mty+zrkKb8btufHGRmsPpvyTLBplxYi6JFxIknWdSAV2Y4bd/Hl50GW1NJIOjIvUubr2qZbcM5uJTgdb9EbuznkceA99cPTLWbhLPQylxOrSxt1hWWQF+3Dxcg9rmefma/Tr3oCsujDTTKeyqhZdmO0jblJTPLPrWen+Sqe5hs47q7iAsRtj6qBjuUspO8tJz7A5CgzXTfpBdWep3Pt0V29k5CwvBPNAsaAd5GjO1m8w3l5GuT5S54byfR5oZJXSYKhZnYP2ZYlzgHCPxOSuDnHkK/XJ+i0qvcG3uFWK6YvJHNAJgGKhSUO9cDgOByM1Sar8lMMkFlHBM8b2LFkdkEgcsyud65H0kHIjmaDfWduIo1RSxVAFBdmdsDzdiSx9Sc1+B9Nuiczytf2IY3KalLEwUEnO9eqcY8jwPvHrX7tpdq8Ue2WUyybmYuVC95idoUclGcAZPAczXhouk+y9b2t3WzyTd3GN5B28znGOdB/P2v6WbXpJaI7F5WktHlc/Tld8u3oM8h5CtDpnSl9Vub5pzqG2I7LVLFLkrGcvhpOoGCTtXg/DnW16QfJqLzVY9Q9oKGNoT1XVbgeqOe/vHP3V0ad0Ml0+5uZtOkhVLshnjnjdgjgsdyFGGQdx4H76DJaba3WqwaY+owypc21+UYyxNEzx9WHD7WA8VUZ5ZU1+x1jdS6ESXAtS1/cB7eZpnYYHWlip27QRsUbcAceDHnWyoFUuidm4vFHcEyMPIM8KFh9/H7Vd+p6gltEZJOQ5AcWZjwCqPFieQrn0CzaOMtLjrpXaWTHIM2MKD4hVCj7NBZ0pUUClKmgisv0quZ3nhtYewkyOzSAkOQjKDGpHd72WYcccuPEaiqbpXC/s5lh+fg/TR+OSo7SY8Qy5GPWgyMWqyab1i28DSgBhJawq8jRzY7M0QGWeJyQG54OOWTW20G1MNrEr5LhAXJGCZGG5yfUsTVTp88HtIuUmiEVzGkSKGBLuHd8/sntnIHx5Vp6DCad0smvJjEsTxkKrdr9EMENx3ncSvADIC8SOJ4479XuHOjztzkEUgPb3dpWKnDHwyPGtC2mQ8SYo+JJJKKeJ5niK5pIEuLV44NoQqVUhexnmCB4rnyoMra3kt9NBHcR7WWRJ1fAVjHHuJ4g8iwTPBe9yrfis7oQjmuGlSNUZIliZQACrsxZ1OPLaP61oaATWes/8A+hMJj/wkTfoV8JZBwM581H0feT5VGs3PtLtbq223jGbqXO0BTxEIbwLDvHwX3ioSWS+AS3zBZDh1oG2SVRwCwg9xP2yOPh50HTfayxkMNmiyzL3yWKxReO13APaI+iOPnXpY6+jv1UymC48I5eG/zMb8pB7uI8QK7rGzSBBHEoVF5AfiT5k+dTe2Uc6bJUV0P0WAI9/voPepqi/IssP/AAlwyj9XODNH8CSHX+Kvsalcx/PWpYfWt3Dj37H2sPcM0F1SqRelNtykdoj5TxyQ/wCNQK7rfVYJO5NE37siH+hoO2lfIceYqc0E0r5LjzFctxqkMfzk0S/vSIP6mg7KVSt0ptuUbmU+UEbzH+RTUflS4k+YtWUfWuHWIe/Yu5vgQKC6Jqqv9eSN+qjBmuP1UXaK+sh5Rj1bHpmvD8jzTf8AFXDEfq7cGFPi2S5/iFWljYRwJshRUXnhRjJ8z5n1NBXWGlu8gnvCGlX5uNfmoc8yue8/m5+AGTm6pSgilK8b2fq4nfGdiM2PPapOPwoPalfn+i2l3q9tFcvqDxwzLv6q1REK5z+jMjZJxyJ4cq9dR0m70wC4tLi4uYk4y207CRmjHeaJgAd48vSg3lQa8LG8SeJJIyGjkUMrDxBGRXvQZnWNHh9ot9saI7tL2lUA5CbgfvFWHSI3CxFrZkBXtMrIzMyggsFZWG07c+Bry1t8Xdl6yTD/APFq7vbQsxikIBYZjzwDfWUHxI8vI0HE2skcJoJdjDvxKZo2BH7A3AY9KqZhbtMAktwkjIQokS4EQVAO1sbaBt88+PHNWCyiwBj6uZomJMZhjaUrnmhVQduPAnhj3VR3cMzzySzhlgljgtIhLsVwJZD15IUnG4BQM0F70M08Q2+/Ls87GZmk75DdzIAAHZ28ABXx0x6RiyREQ5upyViQKXbh3n6scWAzy88VohVdBokKXL3O0m4kCrvY7tqLyRM9xeJJxzJoKbRejrMi+1AiJTuWAkNucnJluGHzkhPHA7I9a1QFKmgUpSgUpSg+WUHgRketcU+i28nfgib3xr/tXfSgpvzWtPCBB7sj+hp+a9r+qH8T/wDlVzSgpvzWtPGBD78n+prpg0S3j7kEQ90a/wC1WFKD5VAOAAA9OFfVKUClKUClKUCoIqaUGF6Gwfky9n0/lbyE3Vp+6x/TRD91sH3NW5xWI+VBzClpcxDN1FdwrEM4DdcwjeNm5BSDzPiBW2zgZ8KDNdGT7NcT2R7qEXEH/RlJyg/dcMPcVrTVj9IvF1DU2nhB6m0jktjIQQJZHZWZV81TZz82rVXtysMbSOcKilj7gM0GX6SapH+UrCAOvXiV3ZPpBGhkAY+WSK019ZJOm1wccwQcMpHJlPgR51h9D0v8owQ30Uu26MzXBBGU3FSghkXvDYvDgR58avfznMLbb23mhI/tUR5oD674wSvuYCg4YulUdivs9zIXu1dkVeCtIveVyThVBBHHOMg1YyWE94B7SUjhDo4ji7bsUYOu6U8AMgcFHxrPdML+G6ubJbc2sx65ll37ZFjjdD22HIHKkDPieGeNaDo25t5JLNzwiw8BY8WgbOF48yhBU+m3zoNCKmoFTQKUpQKUpQKUpQKUpQKUpQKUpQKUpQKUpQKUpQK5r6+jgQvM6og5sxwPd6n0rk6Ra0tlAZGBZiQkca8XkkbuxqPEn/c1jY9LmmkMl9KvtSrvY5Hs9hGeICA8GmIz22zgAngCMhX9LelD6pPHplvAwhuW2yzSjBES4Ziic1OORbHMcK/Q9bu/ZbSWRBkxQuyrz7q8OfPlWe6KQRO5vCuyN/0NoGB3dWTxlweO6UjOTxwBnxrQ65ocN7GUnDYIK5RmRwDzAZSDj0oML0OfVYrGKSEWVzG6dZt3SQyl37bFpO0pck8eA+FXnR2EX/bvXZ7hCN1qy9XHA3l1We36MxIOOFV1n0Yv9LINhMlxbqNvs84EblR3QJV4Fh4EjPma5dR6Z2okFywe3vrcYngmUo725YCQD6Mu3vArnkccCaDX3tt7I5ngQlGI6+NfEDh1qr9YDnjmB5gVcJOpTeGBQru3A8CuM5z5UgmWRFdCGRgGVhxBB4gg1nde0+eGCf2Jd6yRyDqMhSHZSN0THgCSeKnh7qDp0KyWW3Z5VBN1+kcEfRPcX4LiqBdKlm1AxvvHskLGC65n9M6sit9Yjq2BHiMeNdenXd5YwwW7xdezKiRzFlQAhMlZhzUjBwVBzjwrt6I6hNPJd+0hFlimWLEedu1YwwYFuJyWYe9TQWWman1jGKUBLhB2kzwYfXQnvKfw8as6oulOhm6RWhfqruE74ZgM7W8UYfSRuRH+wr60HVJZD1N3EIrpY1kYIweNgxK7kPPGVPAjxFBd0pSgUpSgUpSgUpSgUpSgUpUUE0qKmgUpSgUpUUGI1mYvqjyEFlsLUNGn0WuLpiq8PrAJj7dcGpWTXdxFpituRQLrUZB9PcexD9shuH1VArsvCUv5w3HfPYsAOe1ElcfzRmvv5JFMlk9y/wA/dzyzSE97vFUU+W1QBigvbVRLdvnAS1CJGg8GkXLOR7sAfaq6qnvYxDdxSrzmPUSD6wAZkb3r2vg3pXRqWtwWzKksgEj52RgF5Hxz2xqCx+6gsMVU9IejVtqEey7hWQeBPBl9VccRXHJq962eqsTjPAyzxoSPPaM4qX1a9QZex3AcxHcRk4x5NtqDPWkD6PqVnaQzSyWV0k4EMpDdSYQhXY+N2DvPA+Qr9Cr8/wCj9y2s38N91LxWdtFIkPWYDySykB2AB4KoQDJ8Sa/QRVFbqigyW+f12fiI3ryhteom38AJHdW9cnch94O7+KvvVVzPa/8AVc/dDJX10gJW2kcAkxr1oA5kx9vHxAP30HbcFtp2Y3YOM8s+Gay1zqSNNY3icI5g9uxORgS4ZAfc6Y+1V10lu3hs55IRukSJ2UDjkhfxqp1HQ1n0gQW7cRCjQuDk9YgDo2T47gKDU1NV+g6gLq2imHDrI1YjybHaX4HNWFApSlApSlApSlBFTSlApSlApSlApSlApSlBh+nFu1tc296g/R9bBFcfspvISQD9kuwPo2fCvToOwtLm7sGwNkpuYf2obgljj1V9w9xFay/skuInimUNE6lWU8iD4V+P9PYL/Spre7QG4itWIWfh1gt2I3W9wB3gMdlwPPPmQ/TbbdNfSl8bLdVSNf2pV3O5+AAHxq3MKlt2BuAxnAzjyzWcS8EyRahZ5eN4x1ka85I+Y4frEy3DxyR5VooLhXQOhDIyhgR4gjIIoPSqbXekEFtG+5i0gU4jiUySk44YRcn48q47WG5vxun321sc4gRtszr5yyDtR/uoQfM+FXNhpkVsMQxqg8SBxPqWPEn3mgofkuI/JNrg5PV5bwwxJ3DHoc1q6w/yZOA1/HC2+1jvX6lh3e2oeRFPiA5PH1rcUFbf8bi2H7UjfdEw/wBQrvljDKVPEMCCPQjBquujm9gXw6q5f+FoF/11ZmgzhvZE0oOvzqwKuTx7QAQsfxNXWmWK28KRJ3I1Cj4DnVLcxk6ZMq94JPgZ8Q7kcfgKtdF1IXUCyAYJyGU81cHDKfUEGgrdDHs91Pb/AEHPtMXukJ61R7n4/brQ1S9I06sJcqO1bks2OZhbAlHrgDd9mrhTkcPGg+qUpQKUpQKUpQKUpQKUpQKUpQKUpQKUpQK+XQEYIyD4Hl91fVKD88tMaDfCE9nTL2TMP1be4POP9lHzwHIHNbXR7cxQIjDDKDkZz9InnXP0o0KPULZ7ebuuODDvI44q6+oNYyLQdcmPU3F9DHagBTLBGOvkHLmR2WPnmg0XSXpzaaeGDsZJlUt1MKmRwB4tt4Ivq2Ko5LfVdXTbLs0+zccVVhLcyIfDcDtjyPj7q0WkdD7W0t5IYY8CVWWSRiWlfcCCWduJPH3V8fJ7etPp0Bk+djXqZP34T1bfitBa6JpMVlAkFuoSJBgD+pJ8SfOu+lKCskcG+jHitvMT7nkhA/yzVmap8bdRy3APahU9SkrGQfAPH9/oatzQUWnQlradM85LlR8WbH9a4NGuuokib+wvUQ/uXIQZ+DqPvQ+dWWgS5FyG4bLiUfAhW/71WadYi+0eJEYqxhVo3HNJF4o49xAoNYy5GDyPCqzQ5Nu+AntQEAD/AJbcYz7sZH2a6tMkkaFDOoSYou9QdwD47QB8RmvGfTs3Mc6NtZUaNxj5xDgqD5FWGQf2m86CxpUCpoFKUoFKUoFKUoFKipoFKUoFKUoFKUoFKUoFRU0oFZfoj+iuL6DgFS4EqgfVnXcT/EGrUVm1UQ6tn/5Vr/NbPxH3TfhQaSlBSgq9fhbqusjGZYT1qAczgHcvxUkfGu20uVljV0OUdQwI8QRkV7Gs4+nTx7reEYtpH3CQMAYo24yRgcyc52kct3hgZDr0RRIJ5BgxzSkqR4qEWPd7iVNc3QROrskhPet2eBufONiAePmMH41a6RZpBBHHGoWNFAVRyC+AHpVXbOLfUJkYgR3EaTp4duP9HNkn06o/fQaGlfCSBhkEEeY4iuWTVI1MgZsdUUDcDgF+6PWg7aimaZoJpXlcTiNSzch8fcAPE0gnDjK8vUYII5gjzoPWlfCyg4wRxzjjzxzx94r6zQTUVNKCKmlKBSlKBSlKBSlKCKUpQKmopQKzHReMXMst3J2pllmt48/2UcblSqjw3FQSfHh5Vp6q9G0o20k5DAxzS9aq47hZQHGfEEjPxNBaVNRSgUNK59QbETYOCRtB8i3AH7zQfVn82mOWxf6Cs9eWguJ4JivWSAyFFJ7Ih2hW4EY4kpnhnl4CtKqADA4ADA91Uu1cKtwriSMFQyb8OpxyKeBwuQfEUHVZwLDKY4xtRk37R3VYNg4HhnI+6qaRN8kw5GWdfXIRDj7yP6VcxyFRJPL2VCHAbmsaAsS3kTzx6CqtdOl6zu4GyAnJBBZpAZFyfqhD/GKD2j18O7smerEeVVsDeQXyVI88IOPnX1+UpWePAYo8gwyJlDH1YJLOeQJbgQPCu+30qNCDgsVG1SxztXhwH3f1rvAxQcV4CZYR9HLsfeq8D95qsn1ALczIu4lViGEI4MyTNxB4cdo/Cra9tmcqyNtZCcZGQcjBBGai2tFRSBgvjDMcbiefa+/l60GfSGci3MRRXEGVAGQV3Q9YGcjhns8vI1c6YsyO4mO8Ehg4wFA5bQM5zwz8a7LKDq40QnJRFXPntUDP4V70ClKUClKigmlRSgUpSgmopSgUpSgVNRSgUpSgUpSgV5TwB9uSeywbA8SOWa9aUAVNRSg+Zog6lWAKsCCCMggjBBHlX0BSlANUUtxKplLSBQNijgNiFn58RknbjOTzNXtV9jpoQs7sXdmY5IwFBPILy5YGefCgrPbZyQU3u2BsQKFjdctl2Yjsk9nhny4ca9ejMMg6xn29qVy+CWYuMKTngMcOVXuKIgXkAMkngMcTzNB9UqKUE0qKUE0qKmgUpUUE0pSgVFKU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06491" y="4953000"/>
            <a:ext cx="2237508" cy="2590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25531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62000" y="304800"/>
            <a:ext cx="7772400" cy="914400"/>
          </a:xfrm>
          <a:noFill/>
        </p:spPr>
        <p:txBody>
          <a:bodyPr/>
          <a:lstStyle/>
          <a:p>
            <a:r>
              <a:rPr lang="en-US" altLang="en-US" smtClean="0"/>
              <a:t>Compliance Tactic:</a:t>
            </a:r>
            <a:br>
              <a:rPr lang="en-US" altLang="en-US" smtClean="0"/>
            </a:br>
            <a:r>
              <a:rPr lang="en-US" altLang="en-US" smtClean="0"/>
              <a:t>“Give a reason”</a:t>
            </a:r>
          </a:p>
        </p:txBody>
      </p:sp>
      <p:sp>
        <p:nvSpPr>
          <p:cNvPr id="850947" name="Text Box 3"/>
          <p:cNvSpPr txBox="1">
            <a:spLocks noChangeArrowheads="1"/>
          </p:cNvSpPr>
          <p:nvPr/>
        </p:nvSpPr>
        <p:spPr bwMode="auto">
          <a:xfrm>
            <a:off x="762000" y="4724400"/>
            <a:ext cx="8382000" cy="137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b="1" i="1"/>
              <a:t>Excuse me, I have five pages.  May I use the xerox machine</a:t>
            </a:r>
            <a:r>
              <a:rPr lang="en-US" altLang="en-US" i="1"/>
              <a:t> </a:t>
            </a:r>
            <a:r>
              <a:rPr lang="en-US" altLang="en-US" b="1" i="1" u="sng"/>
              <a:t>because</a:t>
            </a:r>
            <a:r>
              <a:rPr lang="en-US" altLang="en-US" b="1" i="1"/>
              <a:t> I have to make some copies?</a:t>
            </a:r>
            <a:endParaRPr lang="en-US" altLang="en-US" i="1"/>
          </a:p>
        </p:txBody>
      </p:sp>
      <p:sp>
        <p:nvSpPr>
          <p:cNvPr id="850948" name="Text Box 4"/>
          <p:cNvSpPr txBox="1">
            <a:spLocks noChangeArrowheads="1"/>
          </p:cNvSpPr>
          <p:nvPr/>
        </p:nvSpPr>
        <p:spPr bwMode="auto">
          <a:xfrm>
            <a:off x="762000" y="3200400"/>
            <a:ext cx="78486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b="1" i="1"/>
              <a:t>Excuse me, I have five pages.  May I use the xerox machine because I am in a rush?</a:t>
            </a:r>
            <a:endParaRPr lang="en-US" altLang="en-US" i="1"/>
          </a:p>
        </p:txBody>
      </p:sp>
      <p:grpSp>
        <p:nvGrpSpPr>
          <p:cNvPr id="61445" name="Group 5"/>
          <p:cNvGrpSpPr>
            <a:grpSpLocks/>
          </p:cNvGrpSpPr>
          <p:nvPr/>
        </p:nvGrpSpPr>
        <p:grpSpPr bwMode="auto">
          <a:xfrm>
            <a:off x="762000" y="1828800"/>
            <a:ext cx="8915400" cy="1295400"/>
            <a:chOff x="96" y="816"/>
            <a:chExt cx="5856" cy="816"/>
          </a:xfrm>
        </p:grpSpPr>
        <p:sp>
          <p:nvSpPr>
            <p:cNvPr id="61448" name="Text Box 6"/>
            <p:cNvSpPr txBox="1">
              <a:spLocks noChangeArrowheads="1"/>
            </p:cNvSpPr>
            <p:nvPr/>
          </p:nvSpPr>
          <p:spPr bwMode="auto">
            <a:xfrm>
              <a:off x="96" y="816"/>
              <a:ext cx="5664" cy="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b="1" i="1"/>
                <a:t>Excuse me, I have five pages.  May I use the xerox machine?</a:t>
              </a:r>
              <a:endParaRPr lang="en-US" altLang="en-US" i="1"/>
            </a:p>
          </p:txBody>
        </p:sp>
        <p:sp>
          <p:nvSpPr>
            <p:cNvPr id="61449" name="Text Box 7"/>
            <p:cNvSpPr txBox="1">
              <a:spLocks noChangeArrowheads="1"/>
            </p:cNvSpPr>
            <p:nvPr/>
          </p:nvSpPr>
          <p:spPr bwMode="auto">
            <a:xfrm>
              <a:off x="3360" y="1344"/>
              <a:ext cx="259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chemeClr val="accent2"/>
                  </a:solidFill>
                </a:rPr>
                <a:t>60% compliance</a:t>
              </a:r>
            </a:p>
          </p:txBody>
        </p:sp>
      </p:grpSp>
      <p:sp>
        <p:nvSpPr>
          <p:cNvPr id="850952" name="Text Box 8"/>
          <p:cNvSpPr txBox="1">
            <a:spLocks noChangeArrowheads="1"/>
          </p:cNvSpPr>
          <p:nvPr/>
        </p:nvSpPr>
        <p:spPr bwMode="auto">
          <a:xfrm>
            <a:off x="5791200" y="5715000"/>
            <a:ext cx="4114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chemeClr val="accent2"/>
                </a:solidFill>
              </a:rPr>
              <a:t>93% compliance</a:t>
            </a:r>
          </a:p>
        </p:txBody>
      </p:sp>
      <p:sp>
        <p:nvSpPr>
          <p:cNvPr id="850953" name="Text Box 9"/>
          <p:cNvSpPr txBox="1">
            <a:spLocks noChangeArrowheads="1"/>
          </p:cNvSpPr>
          <p:nvPr/>
        </p:nvSpPr>
        <p:spPr bwMode="auto">
          <a:xfrm>
            <a:off x="5791200" y="4191000"/>
            <a:ext cx="4114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a:solidFill>
                  <a:schemeClr val="accent2"/>
                </a:solidFill>
              </a:rPr>
              <a:t>94% compliance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304800"/>
            <a:ext cx="9144000" cy="1143000"/>
          </a:xfrm>
        </p:spPr>
        <p:txBody>
          <a:bodyPr/>
          <a:lstStyle/>
          <a:p>
            <a:r>
              <a:rPr lang="en-US" altLang="en-US" smtClean="0"/>
              <a:t>Compliance Tactic: “Reciprocity”</a:t>
            </a:r>
          </a:p>
        </p:txBody>
      </p:sp>
      <p:sp>
        <p:nvSpPr>
          <p:cNvPr id="63491" name="Rectangle 3"/>
          <p:cNvSpPr>
            <a:spLocks noGrp="1" noChangeArrowheads="1"/>
          </p:cNvSpPr>
          <p:nvPr>
            <p:ph type="body" idx="1"/>
          </p:nvPr>
        </p:nvSpPr>
        <p:spPr>
          <a:xfrm>
            <a:off x="685800" y="1828800"/>
            <a:ext cx="7772400" cy="1143000"/>
          </a:xfrm>
        </p:spPr>
        <p:txBody>
          <a:bodyPr/>
          <a:lstStyle/>
          <a:p>
            <a:r>
              <a:rPr lang="en-US" altLang="en-US" sz="2400" smtClean="0"/>
              <a:t>We feel compelled to return favors, gifts, etc. (even when they are unwanted) </a:t>
            </a:r>
          </a:p>
        </p:txBody>
      </p:sp>
      <p:pic>
        <p:nvPicPr>
          <p:cNvPr id="63492" name="Picture 4" descr="VETER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2667000"/>
            <a:ext cx="4648200" cy="408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3" name="Rectangle 5"/>
          <p:cNvSpPr>
            <a:spLocks noChangeArrowheads="1"/>
          </p:cNvSpPr>
          <p:nvPr/>
        </p:nvSpPr>
        <p:spPr bwMode="auto">
          <a:xfrm>
            <a:off x="5334000" y="3048000"/>
            <a:ext cx="3581400" cy="257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dirty="0">
                <a:latin typeface="Times New Roman" panose="02020603050405020304" pitchFamily="18" charset="0"/>
              </a:rPr>
              <a:t> </a:t>
            </a:r>
            <a:r>
              <a:rPr lang="en-US" altLang="en-US" dirty="0"/>
              <a:t>Amway’s  “free”  </a:t>
            </a:r>
          </a:p>
          <a:p>
            <a:pPr>
              <a:buFontTx/>
              <a:buNone/>
            </a:pPr>
            <a:r>
              <a:rPr lang="en-US" altLang="en-US" dirty="0"/>
              <a:t>  sample kits</a:t>
            </a:r>
          </a:p>
          <a:p>
            <a:r>
              <a:rPr lang="en-US" altLang="en-US" dirty="0"/>
              <a:t> Windshield washers</a:t>
            </a:r>
          </a:p>
          <a:p>
            <a:r>
              <a:rPr lang="en-US" altLang="en-US" dirty="0"/>
              <a:t> Extremely helpful    </a:t>
            </a:r>
          </a:p>
          <a:p>
            <a:pPr>
              <a:buFontTx/>
              <a:buNone/>
            </a:pPr>
            <a:r>
              <a:rPr lang="en-US" altLang="en-US" dirty="0"/>
              <a:t>  salespeople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Step 1: Recognition</a:t>
            </a:r>
          </a:p>
          <a:p>
            <a:endParaRPr lang="en-US" dirty="0" smtClean="0"/>
          </a:p>
          <a:p>
            <a:r>
              <a:rPr lang="en-US" dirty="0" smtClean="0"/>
              <a:t>Step 2. Refuse the initial gift or favor</a:t>
            </a:r>
          </a:p>
          <a:p>
            <a:r>
              <a:rPr lang="en-US" dirty="0" smtClean="0"/>
              <a:t>Step 2. Even better, take the gift but understand that </a:t>
            </a:r>
            <a:r>
              <a:rPr lang="en-US" b="1" dirty="0" smtClean="0"/>
              <a:t>it was not a gift</a:t>
            </a:r>
          </a:p>
          <a:p>
            <a:pPr lvl="1"/>
            <a:r>
              <a:rPr lang="en-US" dirty="0" smtClean="0"/>
              <a:t>It was an influence tactic and you are not obligated to give things to influence ninjas</a:t>
            </a:r>
          </a:p>
          <a:p>
            <a:pPr lvl="1"/>
            <a:r>
              <a:rPr lang="en-US" dirty="0" smtClean="0"/>
              <a:t>The person is trying to profit--reciprocity states that you should do the same to them.</a:t>
            </a:r>
            <a:endParaRPr lang="en-US" dirty="0"/>
          </a:p>
        </p:txBody>
      </p:sp>
      <p:sp>
        <p:nvSpPr>
          <p:cNvPr id="4" name="Title 1"/>
          <p:cNvSpPr txBox="1">
            <a:spLocks/>
          </p:cNvSpPr>
          <p:nvPr/>
        </p:nvSpPr>
        <p:spPr bwMode="auto">
          <a:xfrm>
            <a:off x="700391" y="228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r>
              <a:rPr lang="en-US" kern="0" dirty="0" smtClean="0"/>
              <a:t>How to Avoid Falling Prey to the Reciprocity Tactic</a:t>
            </a:r>
            <a:endParaRPr lang="en-US" kern="0" dirty="0"/>
          </a:p>
        </p:txBody>
      </p:sp>
    </p:spTree>
    <p:extLst>
      <p:ext uri="{BB962C8B-B14F-4D97-AF65-F5344CB8AC3E}">
        <p14:creationId xmlns:p14="http://schemas.microsoft.com/office/powerpoint/2010/main" xmlns="" val="1022427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28600" y="304800"/>
            <a:ext cx="8458200" cy="1143000"/>
          </a:xfrm>
        </p:spPr>
        <p:txBody>
          <a:bodyPr/>
          <a:lstStyle/>
          <a:p>
            <a:r>
              <a:rPr lang="en-US" altLang="en-US" smtClean="0"/>
              <a:t>Compliance Tactic:  “Consistency”</a:t>
            </a:r>
          </a:p>
        </p:txBody>
      </p:sp>
      <p:sp>
        <p:nvSpPr>
          <p:cNvPr id="65539" name="Text Box 3"/>
          <p:cNvSpPr txBox="1">
            <a:spLocks noChangeArrowheads="1"/>
          </p:cNvSpPr>
          <p:nvPr/>
        </p:nvSpPr>
        <p:spPr bwMode="auto">
          <a:xfrm>
            <a:off x="533400" y="4038600"/>
            <a:ext cx="9829800" cy="98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US" altLang="en-US"/>
              <a:t> Influence increases with </a:t>
            </a:r>
            <a:r>
              <a:rPr lang="en-US" altLang="en-US" u="sng"/>
              <a:t>publicity</a:t>
            </a:r>
            <a:r>
              <a:rPr lang="en-US" altLang="en-US"/>
              <a:t> of commitment</a:t>
            </a:r>
          </a:p>
          <a:p>
            <a:pPr lvl="1">
              <a:lnSpc>
                <a:spcPct val="60000"/>
              </a:lnSpc>
              <a:spcBef>
                <a:spcPct val="50000"/>
              </a:spcBef>
              <a:buFontTx/>
              <a:buChar char="•"/>
            </a:pPr>
            <a:r>
              <a:rPr lang="en-US" altLang="en-US" sz="2800"/>
              <a:t> Behavior-modification techniques</a:t>
            </a:r>
          </a:p>
        </p:txBody>
      </p:sp>
      <p:sp>
        <p:nvSpPr>
          <p:cNvPr id="65540" name="Rectangle 5"/>
          <p:cNvSpPr>
            <a:spLocks noChangeArrowheads="1"/>
          </p:cNvSpPr>
          <p:nvPr/>
        </p:nvSpPr>
        <p:spPr bwMode="auto">
          <a:xfrm>
            <a:off x="228600" y="1981200"/>
            <a:ext cx="89154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Basic Principle of behavior = behave consistently with your prior actions, believe consistently with your prior beliefs</a:t>
            </a:r>
          </a:p>
          <a:p>
            <a:pPr>
              <a:spcBef>
                <a:spcPct val="0"/>
              </a:spcBef>
              <a:buFontTx/>
              <a:buNone/>
            </a:pPr>
            <a:r>
              <a:rPr lang="en-US" altLang="en-US"/>
              <a:t>	-- general drive to maintain cognitive consistency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1143000"/>
          </a:xfrm>
        </p:spPr>
        <p:txBody>
          <a:bodyPr/>
          <a:lstStyle/>
          <a:p>
            <a:r>
              <a:rPr lang="en-US" altLang="en-US" smtClean="0"/>
              <a:t>Consistency Example</a:t>
            </a:r>
          </a:p>
        </p:txBody>
      </p:sp>
      <p:sp>
        <p:nvSpPr>
          <p:cNvPr id="6" name="Content Placeholder 5"/>
          <p:cNvSpPr>
            <a:spLocks noGrp="1"/>
          </p:cNvSpPr>
          <p:nvPr>
            <p:ph idx="1"/>
          </p:nvPr>
        </p:nvSpPr>
        <p:spPr>
          <a:xfrm>
            <a:off x="685800" y="1828800"/>
            <a:ext cx="7772400" cy="4114800"/>
          </a:xfrm>
        </p:spPr>
        <p:txBody>
          <a:bodyPr/>
          <a:lstStyle/>
          <a:p>
            <a:r>
              <a:rPr lang="en-US" altLang="en-US" smtClean="0"/>
              <a:t>The owner of a well-known Chicago restaurant wanted to reduce the number of patrons who reserve a table but, without notice, fail to appear. The owner solved the problem by asking his receptionist to say, “Will you please call if you have to change your plans?” At that point, she paused and waited for a response from the caller requesting the reservation. </a:t>
            </a:r>
          </a:p>
          <a:p>
            <a:r>
              <a:rPr lang="en-US" altLang="en-US" smtClean="0">
                <a:solidFill>
                  <a:schemeClr val="accent2"/>
                </a:solidFill>
              </a:rPr>
              <a:t>The change dropped the no-call, no-show rate from 30 to 10 percent.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
          <p:cNvSpPr>
            <a:spLocks noGrp="1"/>
          </p:cNvSpPr>
          <p:nvPr>
            <p:ph type="title"/>
          </p:nvPr>
        </p:nvSpPr>
        <p:spPr>
          <a:xfrm>
            <a:off x="685800" y="152400"/>
            <a:ext cx="7772400" cy="1143000"/>
          </a:xfrm>
        </p:spPr>
        <p:txBody>
          <a:bodyPr/>
          <a:lstStyle/>
          <a:p>
            <a:r>
              <a:rPr lang="en-US" altLang="en-US" sz="3600" smtClean="0"/>
              <a:t>Consistency and Marketing Research: Mere Measurement Effect</a:t>
            </a:r>
          </a:p>
        </p:txBody>
      </p:sp>
      <p:sp>
        <p:nvSpPr>
          <p:cNvPr id="69635" name="Content Placeholder 3"/>
          <p:cNvSpPr>
            <a:spLocks noGrp="1"/>
          </p:cNvSpPr>
          <p:nvPr>
            <p:ph idx="1"/>
          </p:nvPr>
        </p:nvSpPr>
        <p:spPr>
          <a:xfrm>
            <a:off x="685800" y="1752600"/>
            <a:ext cx="7772400" cy="4114800"/>
          </a:xfrm>
        </p:spPr>
        <p:txBody>
          <a:bodyPr/>
          <a:lstStyle/>
          <a:p>
            <a:r>
              <a:rPr lang="en-US" altLang="en-US" smtClean="0"/>
              <a:t>Extension to marketing research -  Just measuring intent to buy on a marketing research survey can increase propensity to buy that product</a:t>
            </a:r>
          </a:p>
          <a:p>
            <a:r>
              <a:rPr lang="en-US" altLang="en-US" smtClean="0"/>
              <a:t>Study:  Mail survey asked people:  “Does anyone in your household plan to buy a car in the future (specify time)” versus control group not asked. </a:t>
            </a:r>
          </a:p>
          <a:p>
            <a:r>
              <a:rPr lang="en-US" altLang="en-US" smtClean="0"/>
              <a:t>Checked new-car purchase 6 months later: </a:t>
            </a:r>
          </a:p>
          <a:p>
            <a:pPr lvl="1"/>
            <a:r>
              <a:rPr lang="en-US" altLang="en-US" smtClean="0"/>
              <a:t>Not asked: 2.4% had purchased; asked: 3.3% had purchased.  Statistically significant difference!</a:t>
            </a:r>
          </a:p>
          <a:p>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57" y="228600"/>
            <a:ext cx="7772400" cy="1143000"/>
          </a:xfrm>
        </p:spPr>
        <p:txBody>
          <a:bodyPr/>
          <a:lstStyle/>
          <a:p>
            <a:r>
              <a:rPr lang="en-US" dirty="0" smtClean="0"/>
              <a:t>How to Avoid Falling Prey to the Consistency Tactic</a:t>
            </a:r>
            <a:endParaRPr lang="en-US" dirty="0"/>
          </a:p>
        </p:txBody>
      </p:sp>
      <p:sp>
        <p:nvSpPr>
          <p:cNvPr id="3" name="Content Placeholder 2"/>
          <p:cNvSpPr>
            <a:spLocks noGrp="1"/>
          </p:cNvSpPr>
          <p:nvPr>
            <p:ph idx="1"/>
          </p:nvPr>
        </p:nvSpPr>
        <p:spPr/>
        <p:txBody>
          <a:bodyPr/>
          <a:lstStyle/>
          <a:p>
            <a:r>
              <a:rPr lang="en-US" dirty="0" smtClean="0"/>
              <a:t>We shouldn’t eliminate consistency altogether</a:t>
            </a:r>
          </a:p>
          <a:p>
            <a:r>
              <a:rPr lang="en-US" dirty="0" smtClean="0"/>
              <a:t>Practice comfort with inconsistency</a:t>
            </a:r>
          </a:p>
          <a:p>
            <a:pPr lvl="1"/>
            <a:endParaRPr lang="en-US" dirty="0" smtClean="0"/>
          </a:p>
          <a:p>
            <a:r>
              <a:rPr lang="en-US" dirty="0" smtClean="0"/>
              <a:t>Recognize </a:t>
            </a:r>
            <a:r>
              <a:rPr lang="en-US" i="1" dirty="0" smtClean="0"/>
              <a:t>foolish</a:t>
            </a:r>
            <a:r>
              <a:rPr lang="en-US" dirty="0" smtClean="0"/>
              <a:t> consistency</a:t>
            </a:r>
          </a:p>
          <a:p>
            <a:pPr lvl="1"/>
            <a:r>
              <a:rPr lang="en-US" dirty="0" smtClean="0"/>
              <a:t>If you don’t want to do something, don’t do it.</a:t>
            </a:r>
          </a:p>
          <a:p>
            <a:pPr lvl="1"/>
            <a:r>
              <a:rPr lang="en-US" dirty="0" smtClean="0"/>
              <a:t>“Knowing what I know now, would I still do this.”</a:t>
            </a:r>
          </a:p>
        </p:txBody>
      </p:sp>
    </p:spTree>
    <p:extLst>
      <p:ext uri="{BB962C8B-B14F-4D97-AF65-F5344CB8AC3E}">
        <p14:creationId xmlns:p14="http://schemas.microsoft.com/office/powerpoint/2010/main" xmlns="" val="4144866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90600" y="381000"/>
            <a:ext cx="7772400" cy="1143000"/>
          </a:xfrm>
        </p:spPr>
        <p:txBody>
          <a:bodyPr/>
          <a:lstStyle/>
          <a:p>
            <a:r>
              <a:rPr lang="en-US" altLang="en-US" smtClean="0"/>
              <a:t>Compliance Tactic:  “Liking”</a:t>
            </a:r>
          </a:p>
        </p:txBody>
      </p:sp>
      <p:sp>
        <p:nvSpPr>
          <p:cNvPr id="75779" name="Text Box 3"/>
          <p:cNvSpPr txBox="1">
            <a:spLocks noChangeArrowheads="1"/>
          </p:cNvSpPr>
          <p:nvPr/>
        </p:nvSpPr>
        <p:spPr bwMode="auto">
          <a:xfrm>
            <a:off x="762000" y="1858963"/>
            <a:ext cx="79248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3200"/>
              <a:t> More compliance with liked requestors:</a:t>
            </a:r>
          </a:p>
        </p:txBody>
      </p:sp>
      <p:sp>
        <p:nvSpPr>
          <p:cNvPr id="75780" name="Text Box 4"/>
          <p:cNvSpPr txBox="1">
            <a:spLocks noChangeArrowheads="1"/>
          </p:cNvSpPr>
          <p:nvPr/>
        </p:nvSpPr>
        <p:spPr bwMode="auto">
          <a:xfrm>
            <a:off x="609600" y="3581400"/>
            <a:ext cx="7848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3200"/>
              <a:t> Determinants of Liking:</a:t>
            </a:r>
          </a:p>
        </p:txBody>
      </p:sp>
      <p:sp>
        <p:nvSpPr>
          <p:cNvPr id="75781" name="Text Box 5"/>
          <p:cNvSpPr txBox="1">
            <a:spLocks noChangeArrowheads="1"/>
          </p:cNvSpPr>
          <p:nvPr/>
        </p:nvSpPr>
        <p:spPr bwMode="auto">
          <a:xfrm>
            <a:off x="1524000" y="4191000"/>
            <a:ext cx="7239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 Physical attractiveness</a:t>
            </a:r>
          </a:p>
        </p:txBody>
      </p:sp>
      <p:sp>
        <p:nvSpPr>
          <p:cNvPr id="75782" name="Text Box 6"/>
          <p:cNvSpPr txBox="1">
            <a:spLocks noChangeArrowheads="1"/>
          </p:cNvSpPr>
          <p:nvPr/>
        </p:nvSpPr>
        <p:spPr bwMode="auto">
          <a:xfrm>
            <a:off x="1447800" y="4724400"/>
            <a:ext cx="5943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 Similarity</a:t>
            </a:r>
          </a:p>
        </p:txBody>
      </p:sp>
      <p:sp>
        <p:nvSpPr>
          <p:cNvPr id="75783" name="Text Box 7"/>
          <p:cNvSpPr txBox="1">
            <a:spLocks noChangeArrowheads="1"/>
          </p:cNvSpPr>
          <p:nvPr/>
        </p:nvSpPr>
        <p:spPr bwMode="auto">
          <a:xfrm>
            <a:off x="1447800" y="5257800"/>
            <a:ext cx="5334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 Contact and Cooperation</a:t>
            </a:r>
          </a:p>
        </p:txBody>
      </p:sp>
      <p:sp>
        <p:nvSpPr>
          <p:cNvPr id="75784" name="Text Box 8"/>
          <p:cNvSpPr txBox="1">
            <a:spLocks noChangeArrowheads="1"/>
          </p:cNvSpPr>
          <p:nvPr/>
        </p:nvSpPr>
        <p:spPr bwMode="auto">
          <a:xfrm>
            <a:off x="1447800" y="5715000"/>
            <a:ext cx="74676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 Associations with other positive things (e.g., someone wearing our school’s shirt)</a:t>
            </a:r>
          </a:p>
        </p:txBody>
      </p:sp>
      <p:pic>
        <p:nvPicPr>
          <p:cNvPr id="9" name="Picture 10" descr="http://www.democratandchronicle.com/blogs/penfield/uploaded_images/junior_cookies-78013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600" y="2743200"/>
            <a:ext cx="1704975" cy="292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533400"/>
            <a:ext cx="7772400" cy="1143000"/>
          </a:xfrm>
        </p:spPr>
        <p:txBody>
          <a:bodyPr/>
          <a:lstStyle/>
          <a:p>
            <a:r>
              <a:rPr lang="en-US" altLang="en-US" smtClean="0"/>
              <a:t>Liking Examples</a:t>
            </a:r>
          </a:p>
        </p:txBody>
      </p:sp>
      <p:sp>
        <p:nvSpPr>
          <p:cNvPr id="77827" name="Text Box 3"/>
          <p:cNvSpPr txBox="1">
            <a:spLocks noChangeArrowheads="1"/>
          </p:cNvSpPr>
          <p:nvPr/>
        </p:nvSpPr>
        <p:spPr bwMode="auto">
          <a:xfrm>
            <a:off x="533400" y="1981200"/>
            <a:ext cx="7924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3200"/>
              <a:t> Salespeople from within Social Networks</a:t>
            </a:r>
          </a:p>
        </p:txBody>
      </p:sp>
      <p:sp>
        <p:nvSpPr>
          <p:cNvPr id="77828" name="Text Box 4"/>
          <p:cNvSpPr txBox="1">
            <a:spLocks noChangeArrowheads="1"/>
          </p:cNvSpPr>
          <p:nvPr/>
        </p:nvSpPr>
        <p:spPr bwMode="auto">
          <a:xfrm>
            <a:off x="914400" y="2514600"/>
            <a:ext cx="6096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 Direct (Mary Kay, Pampered Chef)</a:t>
            </a:r>
          </a:p>
        </p:txBody>
      </p:sp>
      <p:sp>
        <p:nvSpPr>
          <p:cNvPr id="77829" name="Text Box 5"/>
          <p:cNvSpPr txBox="1">
            <a:spLocks noChangeArrowheads="1"/>
          </p:cNvSpPr>
          <p:nvPr/>
        </p:nvSpPr>
        <p:spPr bwMode="auto">
          <a:xfrm>
            <a:off x="990600" y="3048000"/>
            <a:ext cx="5562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 Indirect (Apartment complexes)</a:t>
            </a:r>
          </a:p>
        </p:txBody>
      </p:sp>
      <p:sp>
        <p:nvSpPr>
          <p:cNvPr id="77830" name="Text Box 7"/>
          <p:cNvSpPr txBox="1">
            <a:spLocks noChangeArrowheads="1"/>
          </p:cNvSpPr>
          <p:nvPr/>
        </p:nvSpPr>
        <p:spPr bwMode="auto">
          <a:xfrm>
            <a:off x="457200" y="4343400"/>
            <a:ext cx="7924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3200"/>
              <a:t> Choosing Spokespeople</a:t>
            </a:r>
          </a:p>
        </p:txBody>
      </p:sp>
      <p:sp>
        <p:nvSpPr>
          <p:cNvPr id="77831" name="Text Box 8"/>
          <p:cNvSpPr txBox="1">
            <a:spLocks noChangeArrowheads="1"/>
          </p:cNvSpPr>
          <p:nvPr/>
        </p:nvSpPr>
        <p:spPr bwMode="auto">
          <a:xfrm>
            <a:off x="990600" y="4876800"/>
            <a:ext cx="6096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 Pick an attractive person</a:t>
            </a:r>
          </a:p>
        </p:txBody>
      </p:sp>
      <p:sp>
        <p:nvSpPr>
          <p:cNvPr id="77832" name="Text Box 9"/>
          <p:cNvSpPr txBox="1">
            <a:spLocks noChangeArrowheads="1"/>
          </p:cNvSpPr>
          <p:nvPr/>
        </p:nvSpPr>
        <p:spPr bwMode="auto">
          <a:xfrm>
            <a:off x="914400" y="5410200"/>
            <a:ext cx="54864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 Pick person that matches target (similarity)</a:t>
            </a:r>
          </a:p>
        </p:txBody>
      </p:sp>
      <p:pic>
        <p:nvPicPr>
          <p:cNvPr id="77833" name="Picture 13" descr="Jun08+Pampered+Chef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3124200"/>
            <a:ext cx="22860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685800" y="0"/>
            <a:ext cx="7772400" cy="1470025"/>
          </a:xfrm>
        </p:spPr>
        <p:txBody>
          <a:bodyPr/>
          <a:lstStyle/>
          <a:p>
            <a:r>
              <a:rPr lang="en-US" altLang="en-US" dirty="0" smtClean="0">
                <a:solidFill>
                  <a:srgbClr val="FF0000"/>
                </a:solidFill>
              </a:rPr>
              <a:t>KEY TAKEAWAY</a:t>
            </a:r>
          </a:p>
        </p:txBody>
      </p:sp>
      <p:sp>
        <p:nvSpPr>
          <p:cNvPr id="3" name="Rectangle 4"/>
          <p:cNvSpPr txBox="1">
            <a:spLocks noChangeArrowheads="1"/>
          </p:cNvSpPr>
          <p:nvPr/>
        </p:nvSpPr>
        <p:spPr bwMode="auto">
          <a:xfrm>
            <a:off x="705255" y="2819400"/>
            <a:ext cx="77724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r>
              <a:rPr lang="en-US" altLang="en-US" kern="0" dirty="0" smtClean="0"/>
              <a:t>Other people heavily influence our thoughts, attitudes, decisions, behaviors, etc.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How to Avoid Falling Prey to the Liking Tactic</a:t>
            </a:r>
            <a:endParaRPr lang="en-US" dirty="0"/>
          </a:p>
        </p:txBody>
      </p:sp>
      <p:sp>
        <p:nvSpPr>
          <p:cNvPr id="3" name="Content Placeholder 2"/>
          <p:cNvSpPr>
            <a:spLocks noGrp="1"/>
          </p:cNvSpPr>
          <p:nvPr>
            <p:ph idx="1"/>
          </p:nvPr>
        </p:nvSpPr>
        <p:spPr/>
        <p:txBody>
          <a:bodyPr/>
          <a:lstStyle/>
          <a:p>
            <a:r>
              <a:rPr lang="en-US" dirty="0" smtClean="0"/>
              <a:t>It’s too hard to defend against every tactic that increases liking.</a:t>
            </a:r>
          </a:p>
          <a:p>
            <a:r>
              <a:rPr lang="en-US" dirty="0" smtClean="0"/>
              <a:t>Instead, we should focus on the effect of these tactics: </a:t>
            </a:r>
            <a:r>
              <a:rPr lang="en-US" b="1" dirty="0" smtClean="0"/>
              <a:t>unwarranted liking. </a:t>
            </a:r>
          </a:p>
          <a:p>
            <a:pPr lvl="1"/>
            <a:r>
              <a:rPr lang="en-US" dirty="0" smtClean="0"/>
              <a:t>That’s a sign you’re possibly about to be taken.</a:t>
            </a:r>
          </a:p>
          <a:p>
            <a:r>
              <a:rPr lang="en-US" dirty="0" smtClean="0"/>
              <a:t>Focus on the product, not the salesperson.</a:t>
            </a:r>
            <a:endParaRPr lang="en-US" dirty="0"/>
          </a:p>
        </p:txBody>
      </p:sp>
    </p:spTree>
    <p:extLst>
      <p:ext uri="{BB962C8B-B14F-4D97-AF65-F5344CB8AC3E}">
        <p14:creationId xmlns:p14="http://schemas.microsoft.com/office/powerpoint/2010/main" xmlns="" val="61475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304800"/>
            <a:ext cx="7772400" cy="1143000"/>
          </a:xfrm>
        </p:spPr>
        <p:txBody>
          <a:bodyPr/>
          <a:lstStyle/>
          <a:p>
            <a:r>
              <a:rPr lang="en-US" altLang="en-US" smtClean="0"/>
              <a:t>Compliance Tactics:</a:t>
            </a:r>
            <a:br>
              <a:rPr lang="en-US" altLang="en-US" smtClean="0"/>
            </a:br>
            <a:r>
              <a:rPr lang="en-US" altLang="en-US" smtClean="0"/>
              <a:t>“Scarcity”</a:t>
            </a:r>
          </a:p>
        </p:txBody>
      </p:sp>
      <p:sp>
        <p:nvSpPr>
          <p:cNvPr id="79875" name="Rectangle 3"/>
          <p:cNvSpPr>
            <a:spLocks noGrp="1" noChangeArrowheads="1"/>
          </p:cNvSpPr>
          <p:nvPr>
            <p:ph type="body" idx="1"/>
          </p:nvPr>
        </p:nvSpPr>
        <p:spPr>
          <a:xfrm>
            <a:off x="533400" y="1905000"/>
            <a:ext cx="7772400" cy="4114800"/>
          </a:xfrm>
        </p:spPr>
        <p:txBody>
          <a:bodyPr/>
          <a:lstStyle/>
          <a:p>
            <a:r>
              <a:rPr lang="en-US" altLang="en-US" smtClean="0"/>
              <a:t>Scarcity increases desirability</a:t>
            </a:r>
          </a:p>
          <a:p>
            <a:endParaRPr lang="en-US" altLang="en-US" smtClean="0"/>
          </a:p>
          <a:p>
            <a:pPr lvl="1"/>
            <a:r>
              <a:rPr lang="en-US" altLang="en-US" smtClean="0"/>
              <a:t>Limit production</a:t>
            </a:r>
          </a:p>
          <a:p>
            <a:pPr lvl="1"/>
            <a:endParaRPr lang="en-US" altLang="en-US" smtClean="0"/>
          </a:p>
          <a:p>
            <a:pPr lvl="1"/>
            <a:r>
              <a:rPr lang="en-US" altLang="en-US" smtClean="0"/>
              <a:t>Limit time available</a:t>
            </a:r>
          </a:p>
          <a:p>
            <a:pPr lvl="2"/>
            <a:endParaRPr lang="en-US" altLang="en-US" smtClean="0"/>
          </a:p>
          <a:p>
            <a:endParaRPr lang="en-US" altLang="en-US" smtClean="0"/>
          </a:p>
        </p:txBody>
      </p:sp>
      <p:pic>
        <p:nvPicPr>
          <p:cNvPr id="79877" name="Picture 8" descr="http://blog.scottpot.com/images/group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800" y="4410075"/>
            <a:ext cx="4762500"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8" name="Oval 7"/>
          <p:cNvSpPr>
            <a:spLocks noChangeArrowheads="1"/>
          </p:cNvSpPr>
          <p:nvPr/>
        </p:nvSpPr>
        <p:spPr bwMode="auto">
          <a:xfrm>
            <a:off x="2438400" y="6096000"/>
            <a:ext cx="2057400" cy="762000"/>
          </a:xfrm>
          <a:prstGeom prst="ellipse">
            <a:avLst/>
          </a:prstGeom>
          <a:noFill/>
          <a:ln w="63500" cap="sq"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Times New Roman" panose="02020603050405020304" pitchFamily="18" charset="0"/>
            </a:endParaRPr>
          </a:p>
        </p:txBody>
      </p:sp>
      <p:pic>
        <p:nvPicPr>
          <p:cNvPr id="7" name="Picture 2" descr="https://encrypted-tbn0.gstatic.com/images?q=tbn:ANd9GcQNfgpepmfqkU4_mJpiN5x0Aj1WE73crjXdRdvMV8aTjpjpTXsl1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61294" y="2067128"/>
            <a:ext cx="1925051" cy="1905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How to Avoid Falling Prey to the Scarcity Tactic</a:t>
            </a:r>
            <a:endParaRPr lang="en-US" dirty="0"/>
          </a:p>
        </p:txBody>
      </p:sp>
      <p:sp>
        <p:nvSpPr>
          <p:cNvPr id="3" name="Content Placeholder 2"/>
          <p:cNvSpPr>
            <a:spLocks noGrp="1"/>
          </p:cNvSpPr>
          <p:nvPr>
            <p:ph idx="1"/>
          </p:nvPr>
        </p:nvSpPr>
        <p:spPr/>
        <p:txBody>
          <a:bodyPr/>
          <a:lstStyle/>
          <a:p>
            <a:r>
              <a:rPr lang="en-US" dirty="0" smtClean="0"/>
              <a:t>Hard to avoid, because watching something become scarce is agitating</a:t>
            </a:r>
          </a:p>
          <a:p>
            <a:r>
              <a:rPr lang="en-US" dirty="0" smtClean="0"/>
              <a:t>Step 1: Recognize the agitation. </a:t>
            </a:r>
          </a:p>
          <a:p>
            <a:pPr lvl="1"/>
            <a:r>
              <a:rPr lang="en-US" dirty="0" smtClean="0">
                <a:solidFill>
                  <a:schemeClr val="accent2"/>
                </a:solidFill>
              </a:rPr>
              <a:t>When I become agitated by a limited opportunity, I will question whether it is a persuasion attempt.</a:t>
            </a:r>
          </a:p>
          <a:p>
            <a:r>
              <a:rPr lang="en-US" dirty="0" smtClean="0"/>
              <a:t>Step 2: Recalculate its value.</a:t>
            </a:r>
          </a:p>
          <a:p>
            <a:pPr lvl="1"/>
            <a:r>
              <a:rPr lang="en-US" dirty="0" smtClean="0"/>
              <a:t>Do you want it more than you should?</a:t>
            </a:r>
            <a:endParaRPr lang="en-US" dirty="0"/>
          </a:p>
        </p:txBody>
      </p:sp>
    </p:spTree>
    <p:extLst>
      <p:ext uri="{BB962C8B-B14F-4D97-AF65-F5344CB8AC3E}">
        <p14:creationId xmlns:p14="http://schemas.microsoft.com/office/powerpoint/2010/main" xmlns="" val="7770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304800"/>
            <a:ext cx="7772400" cy="1143000"/>
          </a:xfrm>
        </p:spPr>
        <p:txBody>
          <a:bodyPr/>
          <a:lstStyle/>
          <a:p>
            <a:r>
              <a:rPr lang="en-US" altLang="en-US" sz="4000" smtClean="0"/>
              <a:t>Types of Reference Group Influence</a:t>
            </a:r>
          </a:p>
        </p:txBody>
      </p:sp>
      <p:sp>
        <p:nvSpPr>
          <p:cNvPr id="81923" name="Rectangle 3"/>
          <p:cNvSpPr>
            <a:spLocks noGrp="1" noChangeArrowheads="1"/>
          </p:cNvSpPr>
          <p:nvPr>
            <p:ph type="body" idx="1"/>
          </p:nvPr>
        </p:nvSpPr>
        <p:spPr/>
        <p:txBody>
          <a:bodyPr/>
          <a:lstStyle/>
          <a:p>
            <a:pPr marL="590550" indent="-590550">
              <a:lnSpc>
                <a:spcPct val="90000"/>
              </a:lnSpc>
              <a:buFont typeface="Wingdings" panose="05000000000000000000" pitchFamily="2" charset="2"/>
              <a:buAutoNum type="arabicPeriod"/>
            </a:pPr>
            <a:r>
              <a:rPr lang="en-US" altLang="en-US" b="1" smtClean="0"/>
              <a:t>Value-Expressive/Identification</a:t>
            </a:r>
          </a:p>
          <a:p>
            <a:pPr marL="952500" lvl="1" indent="-495300">
              <a:lnSpc>
                <a:spcPct val="90000"/>
              </a:lnSpc>
            </a:pPr>
            <a:r>
              <a:rPr lang="en-US" altLang="en-US" sz="2700" smtClean="0"/>
              <a:t>Wish to identify with group/person/hero</a:t>
            </a:r>
          </a:p>
          <a:p>
            <a:pPr marL="590550" indent="-590550">
              <a:lnSpc>
                <a:spcPct val="90000"/>
              </a:lnSpc>
              <a:buFont typeface="Wingdings" panose="05000000000000000000" pitchFamily="2" charset="2"/>
              <a:buAutoNum type="arabicPeriod"/>
            </a:pPr>
            <a:r>
              <a:rPr lang="en-US" altLang="en-US" b="1" smtClean="0"/>
              <a:t>Normative social influence</a:t>
            </a:r>
          </a:p>
          <a:p>
            <a:pPr marL="952500" lvl="1" indent="-495300">
              <a:lnSpc>
                <a:spcPct val="90000"/>
              </a:lnSpc>
            </a:pPr>
            <a:r>
              <a:rPr lang="en-US" altLang="en-US" sz="2700" smtClean="0"/>
              <a:t>Meet society/group’s expectations</a:t>
            </a:r>
          </a:p>
          <a:p>
            <a:pPr marL="590550" indent="-590550">
              <a:lnSpc>
                <a:spcPct val="90000"/>
              </a:lnSpc>
              <a:buFont typeface="Wingdings" panose="05000000000000000000" pitchFamily="2" charset="2"/>
              <a:buAutoNum type="arabicPeriod"/>
            </a:pPr>
            <a:r>
              <a:rPr lang="en-US" altLang="en-US" b="1" smtClean="0"/>
              <a:t>Informational Social Influence</a:t>
            </a:r>
          </a:p>
          <a:p>
            <a:pPr marL="952500" lvl="1" indent="-495300">
              <a:lnSpc>
                <a:spcPct val="90000"/>
              </a:lnSpc>
            </a:pPr>
            <a:r>
              <a:rPr lang="en-US" altLang="en-US" sz="2700" smtClean="0"/>
              <a:t>Information to help make decisions (e.g., WOM about products, product recommendations)</a:t>
            </a:r>
          </a:p>
        </p:txBody>
      </p:sp>
      <p:sp>
        <p:nvSpPr>
          <p:cNvPr id="984068" name="Oval 4"/>
          <p:cNvSpPr>
            <a:spLocks noChangeArrowheads="1"/>
          </p:cNvSpPr>
          <p:nvPr/>
        </p:nvSpPr>
        <p:spPr bwMode="auto">
          <a:xfrm>
            <a:off x="0" y="3810000"/>
            <a:ext cx="8763000" cy="1752600"/>
          </a:xfrm>
          <a:prstGeom prst="ellipse">
            <a:avLst/>
          </a:prstGeom>
          <a:noFill/>
          <a:ln w="63500" cap="sq">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3810000" y="2133600"/>
            <a:ext cx="5105400" cy="1470025"/>
          </a:xfrm>
        </p:spPr>
        <p:txBody>
          <a:bodyPr/>
          <a:lstStyle/>
          <a:p>
            <a:pPr algn="r"/>
            <a:r>
              <a:rPr lang="en-US" altLang="en-US" sz="4000" smtClean="0"/>
              <a:t>Word of Mouth (WOM)</a:t>
            </a:r>
          </a:p>
        </p:txBody>
      </p:sp>
      <p:sp>
        <p:nvSpPr>
          <p:cNvPr id="83971" name="Rectangle 3"/>
          <p:cNvSpPr>
            <a:spLocks noGrp="1" noChangeArrowheads="1"/>
          </p:cNvSpPr>
          <p:nvPr>
            <p:ph type="subTitle" idx="1"/>
          </p:nvPr>
        </p:nvSpPr>
        <p:spPr>
          <a:xfrm>
            <a:off x="5257800" y="3657600"/>
            <a:ext cx="3886200" cy="1752600"/>
          </a:xfrm>
        </p:spPr>
        <p:txBody>
          <a:bodyPr/>
          <a:lstStyle/>
          <a:p>
            <a:r>
              <a:rPr lang="en-US" altLang="en-US" smtClean="0"/>
              <a:t>Often the most significant source of product info for consumers</a:t>
            </a:r>
          </a:p>
          <a:p>
            <a:endParaRPr lang="en-US" altLang="en-US" smtClean="0"/>
          </a:p>
          <a:p>
            <a:endParaRPr lang="en-US" altLang="en-US" smtClean="0"/>
          </a:p>
        </p:txBody>
      </p:sp>
      <p:pic>
        <p:nvPicPr>
          <p:cNvPr id="83972" name="Picture 2" descr="http://rkenneth.files.wordpress.com/2010/07/wom-where-it-counts.jpg?w=400&amp;h=4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57200"/>
            <a:ext cx="54864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62000" y="304800"/>
            <a:ext cx="7772400" cy="1143000"/>
          </a:xfrm>
        </p:spPr>
        <p:txBody>
          <a:bodyPr/>
          <a:lstStyle/>
          <a:p>
            <a:r>
              <a:rPr lang="en-US" altLang="en-US" smtClean="0"/>
              <a:t>Word-of-Mouth Communication</a:t>
            </a:r>
          </a:p>
        </p:txBody>
      </p:sp>
      <p:sp>
        <p:nvSpPr>
          <p:cNvPr id="86019" name="Rectangle 3"/>
          <p:cNvSpPr>
            <a:spLocks noGrp="1" noChangeArrowheads="1"/>
          </p:cNvSpPr>
          <p:nvPr>
            <p:ph type="body" idx="1"/>
          </p:nvPr>
        </p:nvSpPr>
        <p:spPr>
          <a:xfrm>
            <a:off x="533400" y="1905000"/>
            <a:ext cx="6324600" cy="4343400"/>
          </a:xfrm>
        </p:spPr>
        <p:txBody>
          <a:bodyPr/>
          <a:lstStyle/>
          <a:p>
            <a:pPr>
              <a:lnSpc>
                <a:spcPct val="90000"/>
              </a:lnSpc>
            </a:pPr>
            <a:r>
              <a:rPr lang="en-US" altLang="en-US" sz="2900" smtClean="0"/>
              <a:t>WOM: product information transmitted by individuals to individuals (C2C)</a:t>
            </a:r>
          </a:p>
          <a:p>
            <a:pPr lvl="1">
              <a:lnSpc>
                <a:spcPct val="90000"/>
              </a:lnSpc>
            </a:pPr>
            <a:r>
              <a:rPr lang="en-US" altLang="en-US" smtClean="0"/>
              <a:t>Perceived as more reliable/trustworthy than traditional marketing</a:t>
            </a:r>
          </a:p>
          <a:p>
            <a:pPr lvl="1">
              <a:lnSpc>
                <a:spcPct val="90000"/>
              </a:lnSpc>
            </a:pPr>
            <a:r>
              <a:rPr lang="en-US" altLang="en-US" smtClean="0"/>
              <a:t>Backed by social pressure to conform with recommendations</a:t>
            </a:r>
          </a:p>
          <a:p>
            <a:pPr lvl="1">
              <a:lnSpc>
                <a:spcPct val="90000"/>
              </a:lnSpc>
            </a:pPr>
            <a:r>
              <a:rPr lang="en-US" altLang="en-US" smtClean="0"/>
              <a:t>Influences approx. two-thirds of all sales of goods</a:t>
            </a:r>
          </a:p>
          <a:p>
            <a:pPr lvl="1">
              <a:lnSpc>
                <a:spcPct val="90000"/>
              </a:lnSpc>
            </a:pPr>
            <a:r>
              <a:rPr lang="en-US" altLang="en-US" smtClean="0"/>
              <a:t>WOM is especially powerful when we are unfamiliar with a product category</a:t>
            </a:r>
          </a:p>
          <a:p>
            <a:pPr lvl="1">
              <a:lnSpc>
                <a:spcPct val="90000"/>
              </a:lnSpc>
              <a:buFontTx/>
              <a:buNone/>
            </a:pPr>
            <a:endParaRPr lang="en-US" altLang="en-US" smtClean="0"/>
          </a:p>
        </p:txBody>
      </p:sp>
      <p:pic>
        <p:nvPicPr>
          <p:cNvPr id="86020" name="Picture 4" descr="j0152348[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4200" y="3200400"/>
            <a:ext cx="1676400" cy="166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smtClean="0"/>
              <a:t>Word of Mouth (WOM)</a:t>
            </a:r>
          </a:p>
        </p:txBody>
      </p:sp>
      <p:sp>
        <p:nvSpPr>
          <p:cNvPr id="929795" name="Rectangle 3"/>
          <p:cNvSpPr>
            <a:spLocks noGrp="1" noChangeArrowheads="1"/>
          </p:cNvSpPr>
          <p:nvPr>
            <p:ph type="body" idx="1"/>
          </p:nvPr>
        </p:nvSpPr>
        <p:spPr>
          <a:xfrm>
            <a:off x="457200" y="1905000"/>
            <a:ext cx="8382000" cy="5410200"/>
          </a:xfrm>
          <a:noFill/>
        </p:spPr>
        <p:txBody>
          <a:bodyPr/>
          <a:lstStyle/>
          <a:p>
            <a:r>
              <a:rPr lang="en-US" altLang="en-US" smtClean="0"/>
              <a:t>Word of mouth about products is more likely if the product is: </a:t>
            </a:r>
          </a:p>
          <a:p>
            <a:pPr lvl="1"/>
            <a:r>
              <a:rPr lang="en-US" altLang="en-US" smtClean="0"/>
              <a:t>Visible /Observable</a:t>
            </a:r>
          </a:p>
          <a:p>
            <a:pPr lvl="1"/>
            <a:r>
              <a:rPr lang="en-US" altLang="en-US" smtClean="0"/>
              <a:t>Risky </a:t>
            </a:r>
          </a:p>
          <a:p>
            <a:pPr lvl="1"/>
            <a:r>
              <a:rPr lang="en-US" altLang="en-US" smtClean="0"/>
              <a:t>High involvement/High MAO</a:t>
            </a:r>
          </a:p>
          <a:p>
            <a:pPr lvl="1"/>
            <a:r>
              <a:rPr lang="en-US" altLang="en-US" smtClean="0"/>
              <a:t>Distinctive</a:t>
            </a:r>
          </a:p>
          <a:p>
            <a:pPr lvl="1"/>
            <a:r>
              <a:rPr lang="en-US" altLang="en-US" smtClean="0"/>
              <a:t>New</a:t>
            </a:r>
          </a:p>
          <a:p>
            <a:pPr lvl="1"/>
            <a:r>
              <a:rPr lang="en-US" altLang="en-US" smtClean="0"/>
              <a:t>Self-image related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685800" y="1905000"/>
            <a:ext cx="7772400" cy="5943600"/>
          </a:xfrm>
          <a:noFill/>
        </p:spPr>
        <p:txBody>
          <a:bodyPr/>
          <a:lstStyle/>
          <a:p>
            <a:pPr marL="533400" indent="-533400">
              <a:lnSpc>
                <a:spcPct val="120000"/>
              </a:lnSpc>
            </a:pPr>
            <a:r>
              <a:rPr lang="en-US" altLang="en-US" sz="2600" b="1" smtClean="0">
                <a:cs typeface="Times New Roman" panose="02020603050405020304" pitchFamily="18" charset="0"/>
              </a:rPr>
              <a:t>Methods:</a:t>
            </a:r>
          </a:p>
          <a:p>
            <a:pPr marL="990600" lvl="1" indent="-533400">
              <a:lnSpc>
                <a:spcPct val="110000"/>
              </a:lnSpc>
            </a:pPr>
            <a:r>
              <a:rPr lang="en-US" altLang="en-US" sz="2100" smtClean="0">
                <a:cs typeface="Times New Roman" panose="02020603050405020304" pitchFamily="18" charset="0"/>
              </a:rPr>
              <a:t>Teaser campaign</a:t>
            </a:r>
            <a:r>
              <a:rPr lang="en-US" altLang="en-US" sz="2200" smtClean="0">
                <a:cs typeface="Times New Roman" panose="02020603050405020304" pitchFamily="18" charset="0"/>
              </a:rPr>
              <a:t> </a:t>
            </a:r>
          </a:p>
          <a:p>
            <a:pPr marL="990600" lvl="1" indent="-533400">
              <a:lnSpc>
                <a:spcPct val="110000"/>
              </a:lnSpc>
            </a:pPr>
            <a:r>
              <a:rPr lang="en-US" altLang="en-US" sz="2200" smtClean="0">
                <a:cs typeface="Times New Roman" panose="02020603050405020304" pitchFamily="18" charset="0"/>
              </a:rPr>
              <a:t>Provide Free trial / Free samples</a:t>
            </a:r>
          </a:p>
          <a:p>
            <a:pPr marL="990600" lvl="1" indent="-533400">
              <a:lnSpc>
                <a:spcPct val="110000"/>
              </a:lnSpc>
              <a:spcBef>
                <a:spcPts val="600"/>
              </a:spcBef>
            </a:pPr>
            <a:r>
              <a:rPr lang="en-US" altLang="en-US" sz="2200" smtClean="0">
                <a:cs typeface="Times New Roman" panose="02020603050405020304" pitchFamily="18" charset="0"/>
              </a:rPr>
              <a:t>Provide incentives for referrals</a:t>
            </a:r>
          </a:p>
          <a:p>
            <a:pPr marL="990600" lvl="1" indent="-533400">
              <a:lnSpc>
                <a:spcPct val="110000"/>
              </a:lnSpc>
              <a:spcBef>
                <a:spcPts val="600"/>
              </a:spcBef>
            </a:pPr>
            <a:r>
              <a:rPr lang="en-US" altLang="en-US" sz="2200" smtClean="0">
                <a:cs typeface="Times New Roman" panose="02020603050405020304" pitchFamily="18" charset="0"/>
              </a:rPr>
              <a:t>Viral Marketing: marketers get </a:t>
            </a:r>
          </a:p>
          <a:p>
            <a:pPr marL="990600" lvl="1" indent="-533400">
              <a:lnSpc>
                <a:spcPct val="110000"/>
              </a:lnSpc>
              <a:spcBef>
                <a:spcPts val="600"/>
              </a:spcBef>
              <a:buFontTx/>
              <a:buNone/>
            </a:pPr>
            <a:r>
              <a:rPr lang="en-US" altLang="en-US" sz="2200" smtClean="0">
                <a:cs typeface="Times New Roman" panose="02020603050405020304" pitchFamily="18" charset="0"/>
              </a:rPr>
              <a:t>consumers to support products to other </a:t>
            </a:r>
          </a:p>
          <a:p>
            <a:pPr marL="990600" lvl="1" indent="-533400">
              <a:lnSpc>
                <a:spcPct val="110000"/>
              </a:lnSpc>
              <a:spcBef>
                <a:spcPct val="0"/>
              </a:spcBef>
              <a:buFontTx/>
              <a:buNone/>
            </a:pPr>
            <a:r>
              <a:rPr lang="en-US" altLang="en-US" sz="2200" smtClean="0">
                <a:cs typeface="Times New Roman" panose="02020603050405020304" pitchFamily="18" charset="0"/>
              </a:rPr>
              <a:t>consumers</a:t>
            </a:r>
          </a:p>
          <a:p>
            <a:pPr marL="990600" lvl="1" indent="-533400">
              <a:lnSpc>
                <a:spcPct val="110000"/>
              </a:lnSpc>
            </a:pPr>
            <a:endParaRPr lang="en-US" altLang="en-US" sz="2200" smtClean="0">
              <a:cs typeface="Times New Roman" panose="02020603050405020304" pitchFamily="18" charset="0"/>
            </a:endParaRPr>
          </a:p>
          <a:p>
            <a:pPr marL="990600" lvl="1" indent="-533400">
              <a:lnSpc>
                <a:spcPct val="120000"/>
              </a:lnSpc>
            </a:pPr>
            <a:endParaRPr lang="en-US" altLang="en-US" sz="2200" smtClean="0">
              <a:cs typeface="Times New Roman" panose="02020603050405020304" pitchFamily="18" charset="0"/>
            </a:endParaRPr>
          </a:p>
        </p:txBody>
      </p:sp>
      <p:sp>
        <p:nvSpPr>
          <p:cNvPr id="94211" name="Rectangle 3"/>
          <p:cNvSpPr>
            <a:spLocks noGrp="1" noChangeArrowheads="1"/>
          </p:cNvSpPr>
          <p:nvPr>
            <p:ph type="title"/>
          </p:nvPr>
        </p:nvSpPr>
        <p:spPr>
          <a:xfrm>
            <a:off x="0" y="457200"/>
            <a:ext cx="9144000" cy="914400"/>
          </a:xfrm>
          <a:noFill/>
        </p:spPr>
        <p:txBody>
          <a:bodyPr/>
          <a:lstStyle/>
          <a:p>
            <a:r>
              <a:rPr lang="en-US" altLang="en-US" sz="4100" dirty="0" smtClean="0"/>
              <a:t>Creating Word-of-Mouth</a:t>
            </a:r>
          </a:p>
        </p:txBody>
      </p:sp>
      <p:pic>
        <p:nvPicPr>
          <p:cNvPr id="40964" name="Picture 5" descr="PWO790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8400" y="2286000"/>
            <a:ext cx="2079625"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3" name="Rectangle 6"/>
          <p:cNvSpPr>
            <a:spLocks noChangeArrowheads="1"/>
          </p:cNvSpPr>
          <p:nvPr/>
        </p:nvSpPr>
        <p:spPr bwMode="auto">
          <a:xfrm>
            <a:off x="7696200" y="3962400"/>
            <a:ext cx="990600" cy="457200"/>
          </a:xfrm>
          <a:prstGeom prst="rect">
            <a:avLst/>
          </a:prstGeom>
          <a:solidFill>
            <a:schemeClr val="bg1"/>
          </a:solidFill>
          <a:ln>
            <a:noFill/>
          </a:ln>
          <a:extLst>
            <a:ext uri="{91240B29-F687-4F45-9708-019B960494DF}">
              <a14:hiddenLine xmlns:a14="http://schemas.microsoft.com/office/drawing/2010/main" xmlns="" w="9525" cap="sq">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Times New Roman" panose="02020603050405020304" pitchFamily="18" charset="0"/>
            </a:endParaRPr>
          </a:p>
        </p:txBody>
      </p:sp>
      <p:pic>
        <p:nvPicPr>
          <p:cNvPr id="40967" name="Picture 7" descr="http://www.citywidelocating.com/assets/images/refer-frien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52800" y="4648200"/>
            <a:ext cx="24003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304800"/>
            <a:ext cx="7772400" cy="1143000"/>
          </a:xfrm>
        </p:spPr>
        <p:txBody>
          <a:bodyPr/>
          <a:lstStyle/>
          <a:p>
            <a:r>
              <a:rPr lang="en-US" altLang="en-US" sz="4000" smtClean="0"/>
              <a:t>Types of Reference Group Influence</a:t>
            </a:r>
          </a:p>
        </p:txBody>
      </p:sp>
      <p:sp>
        <p:nvSpPr>
          <p:cNvPr id="98307" name="Rectangle 3"/>
          <p:cNvSpPr>
            <a:spLocks noGrp="1" noChangeArrowheads="1"/>
          </p:cNvSpPr>
          <p:nvPr>
            <p:ph type="body" idx="1"/>
          </p:nvPr>
        </p:nvSpPr>
        <p:spPr/>
        <p:txBody>
          <a:bodyPr/>
          <a:lstStyle/>
          <a:p>
            <a:pPr marL="590550" indent="-590550">
              <a:lnSpc>
                <a:spcPct val="90000"/>
              </a:lnSpc>
              <a:buFont typeface="Wingdings" panose="05000000000000000000" pitchFamily="2" charset="2"/>
              <a:buAutoNum type="arabicPeriod"/>
            </a:pPr>
            <a:r>
              <a:rPr lang="en-US" altLang="en-US" b="1" smtClean="0"/>
              <a:t>Value-Expressive/Identification</a:t>
            </a:r>
          </a:p>
          <a:p>
            <a:pPr marL="952500" lvl="1" indent="-495300">
              <a:lnSpc>
                <a:spcPct val="90000"/>
              </a:lnSpc>
            </a:pPr>
            <a:r>
              <a:rPr lang="en-US" altLang="en-US" sz="2700" smtClean="0"/>
              <a:t>Wish to identify with group/person/hero</a:t>
            </a:r>
          </a:p>
          <a:p>
            <a:pPr marL="590550" indent="-590550">
              <a:lnSpc>
                <a:spcPct val="90000"/>
              </a:lnSpc>
              <a:buFont typeface="Wingdings" panose="05000000000000000000" pitchFamily="2" charset="2"/>
              <a:buAutoNum type="arabicPeriod"/>
            </a:pPr>
            <a:r>
              <a:rPr lang="en-US" altLang="en-US" b="1" smtClean="0"/>
              <a:t>Normative social influence</a:t>
            </a:r>
          </a:p>
          <a:p>
            <a:pPr marL="952500" lvl="1" indent="-495300">
              <a:lnSpc>
                <a:spcPct val="90000"/>
              </a:lnSpc>
            </a:pPr>
            <a:r>
              <a:rPr lang="en-US" altLang="en-US" sz="2700" smtClean="0"/>
              <a:t>Meet society/group’s expectations</a:t>
            </a:r>
          </a:p>
          <a:p>
            <a:pPr marL="590550" indent="-590550">
              <a:lnSpc>
                <a:spcPct val="90000"/>
              </a:lnSpc>
              <a:buFont typeface="Wingdings" panose="05000000000000000000" pitchFamily="2" charset="2"/>
              <a:buAutoNum type="arabicPeriod"/>
            </a:pPr>
            <a:r>
              <a:rPr lang="en-US" altLang="en-US" b="1" smtClean="0"/>
              <a:t>Informational Social Influence</a:t>
            </a:r>
          </a:p>
          <a:p>
            <a:pPr marL="952500" lvl="1" indent="-495300">
              <a:lnSpc>
                <a:spcPct val="90000"/>
              </a:lnSpc>
            </a:pPr>
            <a:r>
              <a:rPr lang="en-US" altLang="en-US" sz="2700" smtClean="0"/>
              <a:t>Information to help make decisions (e.g., WOM about products, product recommendations)</a:t>
            </a:r>
          </a:p>
          <a:p>
            <a:pPr marL="952500" lvl="1" indent="-495300">
              <a:lnSpc>
                <a:spcPct val="90000"/>
              </a:lnSpc>
            </a:pPr>
            <a:r>
              <a:rPr lang="en-US" altLang="en-US" sz="2700" smtClean="0"/>
              <a:t>Can come from “regular” consumers, but also from opinion leaders or surrogate consumers</a:t>
            </a:r>
          </a:p>
        </p:txBody>
      </p:sp>
      <p:sp>
        <p:nvSpPr>
          <p:cNvPr id="984068" name="Oval 4"/>
          <p:cNvSpPr>
            <a:spLocks noChangeArrowheads="1"/>
          </p:cNvSpPr>
          <p:nvPr/>
        </p:nvSpPr>
        <p:spPr bwMode="auto">
          <a:xfrm>
            <a:off x="381000" y="5334000"/>
            <a:ext cx="8763000" cy="1524000"/>
          </a:xfrm>
          <a:prstGeom prst="ellipse">
            <a:avLst/>
          </a:prstGeom>
          <a:noFill/>
          <a:ln w="63500" cap="sq">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smtClean="0"/>
              <a:t>Opinion Leadership</a:t>
            </a:r>
          </a:p>
        </p:txBody>
      </p:sp>
      <p:sp>
        <p:nvSpPr>
          <p:cNvPr id="100355" name="Rectangle 3"/>
          <p:cNvSpPr>
            <a:spLocks noGrp="1" noChangeArrowheads="1"/>
          </p:cNvSpPr>
          <p:nvPr>
            <p:ph type="body" sz="half" idx="1"/>
          </p:nvPr>
        </p:nvSpPr>
        <p:spPr>
          <a:xfrm>
            <a:off x="381000" y="1905000"/>
            <a:ext cx="5562600" cy="4343400"/>
          </a:xfrm>
        </p:spPr>
        <p:txBody>
          <a:bodyPr/>
          <a:lstStyle/>
          <a:p>
            <a:r>
              <a:rPr lang="en-US" altLang="en-US" smtClean="0"/>
              <a:t>We don’t usually ask just anyone for advice about purchases!</a:t>
            </a:r>
          </a:p>
          <a:p>
            <a:r>
              <a:rPr lang="en-US" altLang="en-US" smtClean="0"/>
              <a:t>We are most likely seek advice from someone who knows a lot about a product category</a:t>
            </a:r>
          </a:p>
          <a:p>
            <a:pPr lvl="1"/>
            <a:r>
              <a:rPr lang="en-US" altLang="en-US" sz="2500" smtClean="0"/>
              <a:t>Opinion leader = person who frequently influence others’ attitudes/behaviors, typically has expertise in one or more related areas</a:t>
            </a:r>
          </a:p>
        </p:txBody>
      </p:sp>
      <p:pic>
        <p:nvPicPr>
          <p:cNvPr id="100356" name="Picture 6" descr="http://www.7gadgets.com/wp-content/uploads/2008/01/10110_47_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0" y="1828800"/>
            <a:ext cx="2930525"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0357" name="Picture 8" descr="http://bp3.blogger.com/_eDsrN0JbDmA/R5jZr7genSI/AAAAAAAAAbY/dv1dXGRvmv4/s400/macys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89688" y="3962400"/>
            <a:ext cx="2498725" cy="249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lstStyle/>
          <a:p>
            <a:r>
              <a:rPr lang="en-US" altLang="en-US" sz="4000" smtClean="0"/>
              <a:t>Mere Presence Effect</a:t>
            </a:r>
          </a:p>
        </p:txBody>
      </p:sp>
      <p:sp>
        <p:nvSpPr>
          <p:cNvPr id="12291" name="Rectangle 3"/>
          <p:cNvSpPr>
            <a:spLocks noGrp="1" noChangeArrowheads="1"/>
          </p:cNvSpPr>
          <p:nvPr>
            <p:ph type="body" idx="1"/>
          </p:nvPr>
        </p:nvSpPr>
        <p:spPr>
          <a:xfrm>
            <a:off x="973138" y="2119313"/>
            <a:ext cx="7340600" cy="3736975"/>
          </a:xfrm>
        </p:spPr>
        <p:txBody>
          <a:bodyPr/>
          <a:lstStyle/>
          <a:p>
            <a:r>
              <a:rPr lang="en-US" altLang="en-US" smtClean="0"/>
              <a:t>Mere Presence Effect </a:t>
            </a:r>
          </a:p>
          <a:p>
            <a:pPr lvl="1"/>
            <a:r>
              <a:rPr lang="en-US" altLang="en-US" smtClean="0"/>
              <a:t>People do not even have to say anything to influence our behavior</a:t>
            </a:r>
          </a:p>
          <a:p>
            <a:r>
              <a:rPr lang="en-US" altLang="en-US" smtClean="0"/>
              <a:t>Mere presence of other shoppers changes our behavior</a:t>
            </a:r>
          </a:p>
          <a:p>
            <a:pPr lvl="1"/>
            <a:r>
              <a:rPr lang="en-US" altLang="en-US" smtClean="0"/>
              <a:t>More likely to buy name brands</a:t>
            </a:r>
          </a:p>
          <a:p>
            <a:pPr lvl="1"/>
            <a:r>
              <a:rPr lang="en-US" altLang="en-US" smtClean="0"/>
              <a:t>Less contact with products</a:t>
            </a:r>
          </a:p>
          <a:p>
            <a:pPr lvl="1"/>
            <a:r>
              <a:rPr lang="en-US" altLang="en-US" smtClean="0"/>
              <a:t>Rush our decisions</a:t>
            </a:r>
          </a:p>
        </p:txBody>
      </p:sp>
      <p:pic>
        <p:nvPicPr>
          <p:cNvPr id="892933" name="Picture 5" descr="trojan22cou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4419600"/>
            <a:ext cx="2119313"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2935" name="Picture 7" descr="duracell_batteries_s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86500" y="4000500"/>
            <a:ext cx="28575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381000"/>
            <a:ext cx="7772400" cy="1143000"/>
          </a:xfrm>
        </p:spPr>
        <p:txBody>
          <a:bodyPr/>
          <a:lstStyle/>
          <a:p>
            <a:r>
              <a:rPr lang="en-US" altLang="en-US" sz="4000" smtClean="0"/>
              <a:t>Reasons to Seek Advice from Opinion Leaders</a:t>
            </a:r>
          </a:p>
        </p:txBody>
      </p:sp>
      <p:sp>
        <p:nvSpPr>
          <p:cNvPr id="102403" name="Rectangle 3"/>
          <p:cNvSpPr>
            <a:spLocks noGrp="1" noChangeArrowheads="1"/>
          </p:cNvSpPr>
          <p:nvPr>
            <p:ph type="body" idx="1"/>
          </p:nvPr>
        </p:nvSpPr>
        <p:spPr>
          <a:xfrm>
            <a:off x="762000" y="1905000"/>
            <a:ext cx="7696200" cy="4953000"/>
          </a:xfrm>
        </p:spPr>
        <p:txBody>
          <a:bodyPr/>
          <a:lstStyle/>
          <a:p>
            <a:r>
              <a:rPr lang="en-US" altLang="en-US" smtClean="0"/>
              <a:t>Expertise</a:t>
            </a:r>
          </a:p>
          <a:p>
            <a:r>
              <a:rPr lang="en-US" altLang="en-US" smtClean="0"/>
              <a:t>Unbiased knowledge </a:t>
            </a:r>
          </a:p>
          <a:p>
            <a:r>
              <a:rPr lang="en-US" altLang="en-US" smtClean="0"/>
              <a:t>Hands-on product experience (absorb risk)</a:t>
            </a:r>
          </a:p>
          <a:p>
            <a:pPr lvl="1"/>
            <a:r>
              <a:rPr lang="en-US" altLang="en-US" smtClean="0"/>
              <a:t>Pass on both negative and positive product info</a:t>
            </a:r>
          </a:p>
          <a:p>
            <a:r>
              <a:rPr lang="en-US" altLang="en-US" smtClean="0"/>
              <a:t>Highly interconnected in communities (social standing)</a:t>
            </a:r>
          </a:p>
          <a:p>
            <a:pPr lvl="1"/>
            <a:endParaRPr lang="en-US" alt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81000" y="457200"/>
            <a:ext cx="7696200" cy="1143000"/>
          </a:xfrm>
        </p:spPr>
        <p:txBody>
          <a:bodyPr/>
          <a:lstStyle/>
          <a:p>
            <a:r>
              <a:rPr lang="en-US" altLang="en-US" smtClean="0"/>
              <a:t>The Surrogate Consumer</a:t>
            </a:r>
          </a:p>
        </p:txBody>
      </p:sp>
      <p:sp>
        <p:nvSpPr>
          <p:cNvPr id="104451" name="Rectangle 3"/>
          <p:cNvSpPr>
            <a:spLocks noGrp="1" noChangeArrowheads="1"/>
          </p:cNvSpPr>
          <p:nvPr>
            <p:ph type="body" idx="1"/>
          </p:nvPr>
        </p:nvSpPr>
        <p:spPr>
          <a:xfrm>
            <a:off x="381000" y="1905000"/>
            <a:ext cx="8763000" cy="4038600"/>
          </a:xfrm>
        </p:spPr>
        <p:txBody>
          <a:bodyPr/>
          <a:lstStyle/>
          <a:p>
            <a:r>
              <a:rPr lang="en-US" altLang="en-US" sz="3200" smtClean="0"/>
              <a:t>A marketing intermediary who is hired ($) to provide input into purchase decisions</a:t>
            </a:r>
          </a:p>
          <a:p>
            <a:pPr lvl="1"/>
            <a:r>
              <a:rPr lang="en-US" altLang="en-US" sz="2800" smtClean="0"/>
              <a:t>Interior decorators, stockbrokers, professional shoppers, college consultants</a:t>
            </a:r>
          </a:p>
          <a:p>
            <a:pPr lvl="1"/>
            <a:r>
              <a:rPr lang="en-US" altLang="en-US" sz="2800" smtClean="0"/>
              <a:t>Consumer sometimes relinquishes all control over decision-making functions </a:t>
            </a:r>
            <a:r>
              <a:rPr lang="en-US" altLang="en-US" sz="2800" smtClean="0">
                <a:sym typeface="Wingdings" panose="05000000000000000000" pitchFamily="2" charset="2"/>
              </a:rPr>
              <a:t> Who to Target? Pull or Push Strategy?</a:t>
            </a:r>
          </a:p>
          <a:p>
            <a:pPr lvl="2"/>
            <a:r>
              <a:rPr lang="en-US" altLang="en-US" smtClean="0">
                <a:sym typeface="Wingdings" panose="05000000000000000000" pitchFamily="2" charset="2"/>
              </a:rPr>
              <a:t>Direct-to-consumer drug advertising</a:t>
            </a:r>
            <a:endParaRPr lang="en-US" altLang="en-US" smtClean="0"/>
          </a:p>
        </p:txBody>
      </p:sp>
      <p:pic>
        <p:nvPicPr>
          <p:cNvPr id="104452" name="Picture 5" descr="interiordec1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5005388"/>
            <a:ext cx="2819400" cy="185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457200"/>
            <a:ext cx="7772400" cy="1143000"/>
          </a:xfrm>
        </p:spPr>
        <p:txBody>
          <a:bodyPr/>
          <a:lstStyle/>
          <a:p>
            <a:r>
              <a:rPr lang="en-US" altLang="en-US" sz="3600" smtClean="0"/>
              <a:t>How we think others perceive us</a:t>
            </a:r>
          </a:p>
        </p:txBody>
      </p:sp>
      <p:sp>
        <p:nvSpPr>
          <p:cNvPr id="869379" name="Rectangle 3"/>
          <p:cNvSpPr>
            <a:spLocks noGrp="1" noChangeArrowheads="1"/>
          </p:cNvSpPr>
          <p:nvPr>
            <p:ph type="body" idx="1"/>
          </p:nvPr>
        </p:nvSpPr>
        <p:spPr/>
        <p:txBody>
          <a:bodyPr/>
          <a:lstStyle/>
          <a:p>
            <a:r>
              <a:rPr lang="en-US" altLang="en-US" dirty="0" smtClean="0"/>
              <a:t>Others have a big effect because we (wrongly) believe that they really notice us and care </a:t>
            </a:r>
          </a:p>
          <a:p>
            <a:pPr>
              <a:buFontTx/>
              <a:buNone/>
            </a:pPr>
            <a:r>
              <a:rPr lang="en-US" altLang="en-US" dirty="0" smtClean="0">
                <a:sym typeface="Wingdings" panose="05000000000000000000" pitchFamily="2" charset="2"/>
              </a:rPr>
              <a:t>	 </a:t>
            </a:r>
            <a:r>
              <a:rPr lang="en-US" altLang="en-US" dirty="0" smtClean="0"/>
              <a:t>Spotlight Effect (</a:t>
            </a:r>
            <a:r>
              <a:rPr lang="en-US" altLang="en-US" dirty="0" err="1" smtClean="0"/>
              <a:t>Gilovitch</a:t>
            </a:r>
            <a:r>
              <a:rPr lang="en-US" altLang="en-US" dirty="0" smtClean="0"/>
              <a:t> et al.)</a:t>
            </a:r>
          </a:p>
          <a:p>
            <a:pPr lvl="2"/>
            <a:r>
              <a:rPr lang="en-US" altLang="en-US" dirty="0" smtClean="0"/>
              <a:t>Bad hair days</a:t>
            </a:r>
          </a:p>
          <a:p>
            <a:pPr lvl="2"/>
            <a:r>
              <a:rPr lang="en-US" altLang="en-US" dirty="0" smtClean="0"/>
              <a:t>Barry Manilow t-shirt</a:t>
            </a:r>
          </a:p>
          <a:p>
            <a:endParaRPr lang="en-US"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04800"/>
            <a:ext cx="7772400" cy="1143000"/>
          </a:xfrm>
        </p:spPr>
        <p:txBody>
          <a:bodyPr/>
          <a:lstStyle/>
          <a:p>
            <a:r>
              <a:rPr lang="en-US" altLang="en-US" smtClean="0"/>
              <a:t>Influence of Others on our Behavior as Consumers</a:t>
            </a:r>
          </a:p>
        </p:txBody>
      </p:sp>
      <p:sp>
        <p:nvSpPr>
          <p:cNvPr id="18435" name="Rectangle 3"/>
          <p:cNvSpPr>
            <a:spLocks noGrp="1" noChangeArrowheads="1"/>
          </p:cNvSpPr>
          <p:nvPr>
            <p:ph type="body" idx="1"/>
          </p:nvPr>
        </p:nvSpPr>
        <p:spPr/>
        <p:txBody>
          <a:bodyPr/>
          <a:lstStyle/>
          <a:p>
            <a:r>
              <a:rPr lang="en-US" altLang="en-US" dirty="0" smtClean="0"/>
              <a:t>Even though others may not </a:t>
            </a:r>
            <a:r>
              <a:rPr lang="en-US" altLang="en-US" i="1" dirty="0" smtClean="0"/>
              <a:t>really</a:t>
            </a:r>
            <a:r>
              <a:rPr lang="en-US" altLang="en-US" dirty="0" smtClean="0"/>
              <a:t> care what we’re doing, we think they do</a:t>
            </a:r>
          </a:p>
          <a:p>
            <a:r>
              <a:rPr lang="en-US" altLang="en-US" dirty="0" smtClean="0"/>
              <a:t>Because we’re so concerned about others’ opinions, often look to them to figure out what to do/how to behave/what to buy</a:t>
            </a:r>
          </a:p>
          <a:p>
            <a:endParaRPr lang="en-US" altLang="en-US" dirty="0" smtClean="0"/>
          </a:p>
          <a:p>
            <a:pPr marL="0" indent="0">
              <a:buNone/>
            </a:pPr>
            <a:r>
              <a:rPr lang="en-US" altLang="en-US" dirty="0" smtClean="0">
                <a:sym typeface="Wingdings" panose="05000000000000000000" pitchFamily="2" charset="2"/>
              </a:rPr>
              <a:t> Others can have a significant influence on our behavior as consumers. Three main types of influence…</a:t>
            </a:r>
            <a:endParaRPr lang="en-US" altLang="en-US" dirty="0" smtClean="0"/>
          </a:p>
          <a:p>
            <a:endParaRPr lang="en-US" altLang="en-US" dirty="0" smtClean="0"/>
          </a:p>
          <a:p>
            <a:endParaRPr lang="en-US" altLang="en-US" sz="2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143000"/>
          </a:xfrm>
        </p:spPr>
        <p:txBody>
          <a:bodyPr/>
          <a:lstStyle/>
          <a:p>
            <a:r>
              <a:rPr lang="en-US" altLang="en-US" sz="3600" smtClean="0"/>
              <a:t>Types of Influence of Others on our Behavior as Consumers</a:t>
            </a:r>
          </a:p>
        </p:txBody>
      </p:sp>
      <p:sp>
        <p:nvSpPr>
          <p:cNvPr id="20483" name="Rectangle 3"/>
          <p:cNvSpPr>
            <a:spLocks noGrp="1" noChangeArrowheads="1"/>
          </p:cNvSpPr>
          <p:nvPr>
            <p:ph type="body" idx="1"/>
          </p:nvPr>
        </p:nvSpPr>
        <p:spPr>
          <a:xfrm>
            <a:off x="160303" y="2063241"/>
            <a:ext cx="7772400" cy="4114800"/>
          </a:xfrm>
        </p:spPr>
        <p:txBody>
          <a:bodyPr/>
          <a:lstStyle/>
          <a:p>
            <a:pPr marL="590550" indent="-590550">
              <a:lnSpc>
                <a:spcPct val="90000"/>
              </a:lnSpc>
              <a:buFont typeface="Wingdings" panose="05000000000000000000" pitchFamily="2" charset="2"/>
              <a:buAutoNum type="arabicPeriod"/>
            </a:pPr>
            <a:r>
              <a:rPr lang="en-US" altLang="en-US" b="1" dirty="0" smtClean="0"/>
              <a:t>Value-Expressive/Identification</a:t>
            </a:r>
          </a:p>
          <a:p>
            <a:pPr marL="952500" lvl="1" indent="-495300">
              <a:lnSpc>
                <a:spcPct val="90000"/>
              </a:lnSpc>
            </a:pPr>
            <a:r>
              <a:rPr lang="en-US" altLang="en-US" sz="2700" dirty="0" smtClean="0"/>
              <a:t>Wish to identify with group/person/hero</a:t>
            </a:r>
          </a:p>
          <a:p>
            <a:pPr marL="952500" lvl="1" indent="-495300">
              <a:lnSpc>
                <a:spcPct val="90000"/>
              </a:lnSpc>
            </a:pPr>
            <a:endParaRPr lang="en-US" altLang="en-US" sz="2700" dirty="0" smtClean="0"/>
          </a:p>
          <a:p>
            <a:pPr marL="590550" indent="-590550">
              <a:lnSpc>
                <a:spcPct val="90000"/>
              </a:lnSpc>
              <a:buFont typeface="Wingdings" panose="05000000000000000000" pitchFamily="2" charset="2"/>
              <a:buAutoNum type="arabicPeriod"/>
            </a:pPr>
            <a:r>
              <a:rPr lang="en-US" altLang="en-US" b="1" dirty="0" smtClean="0"/>
              <a:t>Normative social influence</a:t>
            </a:r>
          </a:p>
          <a:p>
            <a:pPr marL="952500" lvl="1" indent="-495300">
              <a:lnSpc>
                <a:spcPct val="90000"/>
              </a:lnSpc>
            </a:pPr>
            <a:r>
              <a:rPr lang="en-US" altLang="en-US" sz="2700" dirty="0" smtClean="0"/>
              <a:t>Meet society/group’s expectations</a:t>
            </a:r>
          </a:p>
          <a:p>
            <a:pPr marL="952500" lvl="1" indent="-495300">
              <a:lnSpc>
                <a:spcPct val="90000"/>
              </a:lnSpc>
            </a:pPr>
            <a:endParaRPr lang="en-US" altLang="en-US" sz="2700" dirty="0" smtClean="0"/>
          </a:p>
          <a:p>
            <a:pPr marL="590550" indent="-590550">
              <a:lnSpc>
                <a:spcPct val="90000"/>
              </a:lnSpc>
              <a:buFont typeface="Wingdings" panose="05000000000000000000" pitchFamily="2" charset="2"/>
              <a:buAutoNum type="arabicPeriod"/>
            </a:pPr>
            <a:r>
              <a:rPr lang="en-US" altLang="en-US" b="1" dirty="0" smtClean="0"/>
              <a:t>Informational Social Influence</a:t>
            </a:r>
          </a:p>
          <a:p>
            <a:pPr marL="952500" lvl="1" indent="-495300">
              <a:lnSpc>
                <a:spcPct val="90000"/>
              </a:lnSpc>
            </a:pPr>
            <a:r>
              <a:rPr lang="en-US" altLang="en-US" sz="2700" dirty="0" smtClean="0"/>
              <a:t>Information to help make decisions (e.g., WOM about products, product recommendations)</a:t>
            </a:r>
          </a:p>
        </p:txBody>
      </p:sp>
      <p:pic>
        <p:nvPicPr>
          <p:cNvPr id="20485" name="Picture 5" descr="http://iordanou.org/wp-content/uploads/2015/04/hero-307036_64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2133600"/>
            <a:ext cx="1600200" cy="1067634"/>
          </a:xfrm>
          <a:prstGeom prst="rect">
            <a:avLst/>
          </a:prstGeom>
          <a:noFill/>
          <a:extLst>
            <a:ext uri="{909E8E84-426E-40DD-AFC4-6F175D3DCCD1}">
              <a14:hiddenFill xmlns:a14="http://schemas.microsoft.com/office/drawing/2010/main" xmlns="">
                <a:solidFill>
                  <a:srgbClr val="FFFFFF"/>
                </a:solidFill>
              </a14:hiddenFill>
            </a:ext>
          </a:extLst>
        </p:spPr>
      </p:pic>
      <p:pic>
        <p:nvPicPr>
          <p:cNvPr id="20487" name="Picture 7" descr="http://eastasian.studorg.liu.se/wp-content/uploads/2013/06/talking-in-group-14951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17532" y="3352800"/>
            <a:ext cx="2452991" cy="1702376"/>
          </a:xfrm>
          <a:prstGeom prst="rect">
            <a:avLst/>
          </a:prstGeom>
          <a:noFill/>
          <a:extLst>
            <a:ext uri="{909E8E84-426E-40DD-AFC4-6F175D3DCCD1}">
              <a14:hiddenFill xmlns:a14="http://schemas.microsoft.com/office/drawing/2010/main" xmlns="">
                <a:solidFill>
                  <a:srgbClr val="FFFFFF"/>
                </a:solidFill>
              </a14:hiddenFill>
            </a:ext>
          </a:extLst>
        </p:spPr>
      </p:pic>
      <p:pic>
        <p:nvPicPr>
          <p:cNvPr id="20489" name="Picture 9" descr="http://1.bp.blogspot.com/-oVG0p_sPnVI/VqOsVOhtx6I/AAAAAAAAB_A/Y8hVPtcVmiw/s1600/word-of-mouth-marketi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73807" y="5746817"/>
            <a:ext cx="2117793" cy="100316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304800"/>
            <a:ext cx="8077200" cy="1143000"/>
          </a:xfrm>
        </p:spPr>
        <p:txBody>
          <a:bodyPr/>
          <a:lstStyle/>
          <a:p>
            <a:r>
              <a:rPr lang="en-US" altLang="en-US" sz="4000" smtClean="0"/>
              <a:t>Reference Groups = Groups of People that Influence Us (3 types)</a:t>
            </a:r>
          </a:p>
        </p:txBody>
      </p:sp>
      <p:sp>
        <p:nvSpPr>
          <p:cNvPr id="11267" name="Rectangle 3"/>
          <p:cNvSpPr>
            <a:spLocks noGrp="1" noChangeArrowheads="1"/>
          </p:cNvSpPr>
          <p:nvPr>
            <p:ph type="body" idx="1"/>
          </p:nvPr>
        </p:nvSpPr>
        <p:spPr>
          <a:xfrm>
            <a:off x="762000" y="1828800"/>
            <a:ext cx="7772400" cy="4114800"/>
          </a:xfrm>
        </p:spPr>
        <p:txBody>
          <a:bodyPr/>
          <a:lstStyle/>
          <a:p>
            <a:pPr>
              <a:lnSpc>
                <a:spcPct val="90000"/>
              </a:lnSpc>
            </a:pPr>
            <a:r>
              <a:rPr lang="en-US" altLang="en-US" smtClean="0"/>
              <a:t>Aspiration groups = groups that we admire &amp; desire to be like (but don’t yet belong to)</a:t>
            </a:r>
          </a:p>
          <a:p>
            <a:pPr>
              <a:lnSpc>
                <a:spcPct val="90000"/>
              </a:lnSpc>
            </a:pPr>
            <a:r>
              <a:rPr lang="en-US" altLang="en-US" smtClean="0"/>
              <a:t>Identity groups (also called associative  or membership groups) = groups to which we currently belong</a:t>
            </a:r>
          </a:p>
          <a:p>
            <a:pPr>
              <a:lnSpc>
                <a:spcPct val="90000"/>
              </a:lnSpc>
            </a:pPr>
            <a:r>
              <a:rPr lang="en-US" altLang="en-US" smtClean="0"/>
              <a:t>Dissociative groups = groups we do not belong to and do not want to belong to or emulate</a:t>
            </a:r>
            <a:endParaRPr lang="en-US" altLang="en-US" sz="1100" smtClean="0">
              <a:solidFill>
                <a:srgbClr val="FF0000"/>
              </a:solidFill>
            </a:endParaRPr>
          </a:p>
          <a:p>
            <a:pPr>
              <a:lnSpc>
                <a:spcPct val="90000"/>
              </a:lnSpc>
              <a:buFontTx/>
              <a:buNone/>
            </a:pPr>
            <a:r>
              <a:rPr lang="en-US" altLang="en-US" smtClean="0">
                <a:solidFill>
                  <a:srgbClr val="FF0000"/>
                </a:solidFill>
              </a:rPr>
              <a:t>*all 3 group types can exert all 3 types of influence</a:t>
            </a:r>
          </a:p>
          <a:p>
            <a:pPr>
              <a:lnSpc>
                <a:spcPct val="90000"/>
              </a:lnSpc>
              <a:buFontTx/>
              <a:buNone/>
            </a:pPr>
            <a:r>
              <a:rPr lang="en-US" altLang="en-US" smtClean="0">
                <a:solidFill>
                  <a:srgbClr val="FF0000"/>
                </a:solidFill>
              </a:rPr>
              <a:t>*groups can be broad or narrow; change and adapt throughout our lives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altLang="en-US" smtClean="0"/>
          </a:p>
        </p:txBody>
      </p:sp>
      <p:sp>
        <p:nvSpPr>
          <p:cNvPr id="34819" name="Content Placeholder 2"/>
          <p:cNvSpPr>
            <a:spLocks noGrp="1"/>
          </p:cNvSpPr>
          <p:nvPr>
            <p:ph idx="1"/>
          </p:nvPr>
        </p:nvSpPr>
        <p:spPr/>
        <p:txBody>
          <a:bodyPr/>
          <a:lstStyle/>
          <a:p>
            <a:endParaRPr lang="en-US" altLang="en-US" smtClean="0"/>
          </a:p>
        </p:txBody>
      </p:sp>
      <p:pic>
        <p:nvPicPr>
          <p:cNvPr id="3482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3213" y="0"/>
            <a:ext cx="8840787" cy="68580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4821" name="Picture 6" descr="mountain bik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0" y="5181600"/>
            <a:ext cx="2640013"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bwMode="auto">
          <a:xfrm>
            <a:off x="5029200" y="4648200"/>
            <a:ext cx="1219200" cy="304800"/>
          </a:xfrm>
          <a:prstGeom prst="rect">
            <a:avLst/>
          </a:prstGeom>
          <a:solidFill>
            <a:schemeClr val="accent6">
              <a:lumMod val="40000"/>
              <a:lumOff val="60000"/>
            </a:schemeClr>
          </a:solidFill>
          <a:ln w="9525" cap="sq" cmpd="sng" algn="ctr">
            <a:noFill/>
            <a:prstDash val="solid"/>
            <a:round/>
            <a:headEnd type="none" w="med" len="med"/>
            <a:tailEnd type="none" w="med" len="med"/>
          </a:ln>
          <a:effectLst/>
        </p:spPr>
        <p:txBody>
          <a:bodyPr/>
          <a:lstStyle/>
          <a:p>
            <a:pPr>
              <a:defRPr/>
            </a:pPr>
            <a:endParaRPr lang="en-US"/>
          </a:p>
        </p:txBody>
      </p:sp>
      <p:sp>
        <p:nvSpPr>
          <p:cNvPr id="3" name="Rectangle 2"/>
          <p:cNvSpPr/>
          <p:nvPr/>
        </p:nvSpPr>
        <p:spPr>
          <a:xfrm>
            <a:off x="1466850" y="0"/>
            <a:ext cx="6210300" cy="1077218"/>
          </a:xfrm>
          <a:prstGeom prst="rect">
            <a:avLst/>
          </a:prstGeom>
        </p:spPr>
        <p:txBody>
          <a:bodyPr wrap="square">
            <a:spAutoFit/>
          </a:bodyPr>
          <a:lstStyle/>
          <a:p>
            <a:pPr algn="ctr"/>
            <a:r>
              <a:rPr lang="en-US" altLang="en-US" sz="3200" kern="0" dirty="0">
                <a:solidFill>
                  <a:srgbClr val="FF0000"/>
                </a:solidFill>
                <a:latin typeface="Arial"/>
                <a:ea typeface="+mj-ea"/>
                <a:cs typeface="+mj-cs"/>
              </a:rPr>
              <a:t>Reference Group Influences </a:t>
            </a:r>
            <a:endParaRPr lang="en-US" altLang="en-US" sz="3200" kern="0" dirty="0" smtClean="0">
              <a:solidFill>
                <a:srgbClr val="FF0000"/>
              </a:solidFill>
              <a:latin typeface="Arial"/>
              <a:ea typeface="+mj-ea"/>
              <a:cs typeface="+mj-cs"/>
            </a:endParaRPr>
          </a:p>
          <a:p>
            <a:pPr algn="ctr"/>
            <a:r>
              <a:rPr lang="en-US" altLang="en-US" sz="3200" kern="0" dirty="0" smtClean="0">
                <a:solidFill>
                  <a:srgbClr val="FF0000"/>
                </a:solidFill>
                <a:latin typeface="Arial"/>
                <a:ea typeface="+mj-ea"/>
                <a:cs typeface="+mj-cs"/>
              </a:rPr>
              <a:t>on </a:t>
            </a:r>
            <a:r>
              <a:rPr lang="en-US" altLang="en-US" sz="3200" kern="0" dirty="0">
                <a:solidFill>
                  <a:srgbClr val="FF0000"/>
                </a:solidFill>
                <a:latin typeface="Arial"/>
                <a:ea typeface="+mj-ea"/>
                <a:cs typeface="+mj-cs"/>
              </a:rPr>
              <a:t>Purchases</a:t>
            </a:r>
            <a:endParaRPr lang="en-US" sz="18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ristin2small">
  <a:themeElements>
    <a:clrScheme name="kristin2smal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ristin2sm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sq"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sq"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kristin2smal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ristin2smal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ristin2smal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ristin2smal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ristin2smal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ristin2smal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ristin2smal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1933</Words>
  <Application>Microsoft Office PowerPoint</Application>
  <PresentationFormat>On-screen Show (4:3)</PresentationFormat>
  <Paragraphs>264</Paragraphs>
  <Slides>41</Slides>
  <Notes>34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kristin2small</vt:lpstr>
      <vt:lpstr>Social and Interpersonal Influences on Consumer Decision Making</vt:lpstr>
      <vt:lpstr>Questions you should be able to answer at the end of this lecture…</vt:lpstr>
      <vt:lpstr>KEY TAKEAWAY</vt:lpstr>
      <vt:lpstr>Mere Presence Effect</vt:lpstr>
      <vt:lpstr>How we think others perceive us</vt:lpstr>
      <vt:lpstr>Influence of Others on our Behavior as Consumers</vt:lpstr>
      <vt:lpstr>Types of Influence of Others on our Behavior as Consumers</vt:lpstr>
      <vt:lpstr>Reference Groups = Groups of People that Influence Us (3 types)</vt:lpstr>
      <vt:lpstr>Slide 9</vt:lpstr>
      <vt:lpstr>Reference Groups and Marketing Strategy</vt:lpstr>
      <vt:lpstr>Types of Reference Group Influence</vt:lpstr>
      <vt:lpstr>Normative Influence and Conformity</vt:lpstr>
      <vt:lpstr>Slide 13</vt:lpstr>
      <vt:lpstr>Slide 14</vt:lpstr>
      <vt:lpstr>Slide 15</vt:lpstr>
      <vt:lpstr>Conformity and Compliance</vt:lpstr>
      <vt:lpstr>Asch Study (1951): Conformity</vt:lpstr>
      <vt:lpstr>Milgram Electric Shock Study (1963)</vt:lpstr>
      <vt:lpstr>What do these studies tell us about consumer behavior?  Compliance Tactic: “Social Proof”</vt:lpstr>
      <vt:lpstr>How to Avoid Falling Prey to Authority Influence</vt:lpstr>
      <vt:lpstr>Compliance Tactic: “Give a reason”</vt:lpstr>
      <vt:lpstr>Compliance Tactic: “Reciprocity”</vt:lpstr>
      <vt:lpstr>Slide 23</vt:lpstr>
      <vt:lpstr>Compliance Tactic:  “Consistency”</vt:lpstr>
      <vt:lpstr>Consistency Example</vt:lpstr>
      <vt:lpstr>Consistency and Marketing Research: Mere Measurement Effect</vt:lpstr>
      <vt:lpstr>How to Avoid Falling Prey to the Consistency Tactic</vt:lpstr>
      <vt:lpstr>Compliance Tactic:  “Liking”</vt:lpstr>
      <vt:lpstr>Liking Examples</vt:lpstr>
      <vt:lpstr>How to Avoid Falling Prey to the Liking Tactic</vt:lpstr>
      <vt:lpstr>Compliance Tactics: “Scarcity”</vt:lpstr>
      <vt:lpstr>How to Avoid Falling Prey to the Scarcity Tactic</vt:lpstr>
      <vt:lpstr>Types of Reference Group Influence</vt:lpstr>
      <vt:lpstr>Word of Mouth (WOM)</vt:lpstr>
      <vt:lpstr>Word-of-Mouth Communication</vt:lpstr>
      <vt:lpstr>Word of Mouth (WOM)</vt:lpstr>
      <vt:lpstr>Creating Word-of-Mouth</vt:lpstr>
      <vt:lpstr>Types of Reference Group Influence</vt:lpstr>
      <vt:lpstr>Opinion Leadership</vt:lpstr>
      <vt:lpstr>Reasons to Seek Advice from Opinion Leaders</vt:lpstr>
      <vt:lpstr>The Surrogate Consumer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0</cp:revision>
  <dcterms:modified xsi:type="dcterms:W3CDTF">2017-03-14T07:09:19Z</dcterms:modified>
</cp:coreProperties>
</file>