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9" r:id="rId44"/>
    <p:sldId id="300" r:id="rId45"/>
    <p:sldId id="298" r:id="rId46"/>
    <p:sldId id="301" r:id="rId47"/>
    <p:sldId id="302" r:id="rId48"/>
    <p:sldId id="303" r:id="rId49"/>
    <p:sldId id="304" r:id="rId50"/>
    <p:sldId id="305" r:id="rId51"/>
    <p:sldId id="306" r:id="rId52"/>
    <p:sldId id="307" r:id="rId53"/>
    <p:sldId id="308"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51" d="100"/>
          <a:sy n="51" d="100"/>
        </p:scale>
        <p:origin x="-1243"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EA34F8-DFC5-3D46-9159-6C9545834815}" type="doc">
      <dgm:prSet loTypeId="urn:microsoft.com/office/officeart/2005/8/layout/hProcess9" loCatId="" qsTypeId="urn:microsoft.com/office/officeart/2005/8/quickstyle/simple4" qsCatId="simple" csTypeId="urn:microsoft.com/office/officeart/2005/8/colors/accent1_2" csCatId="accent1" phldr="1"/>
      <dgm:spPr/>
    </dgm:pt>
    <dgm:pt modelId="{1BED90BF-030B-C444-A964-27CC5D413CEF}">
      <dgm:prSet phldrT="[Text]"/>
      <dgm:spPr/>
      <dgm:t>
        <a:bodyPr/>
        <a:lstStyle/>
        <a:p>
          <a:r>
            <a:rPr lang="en-US" dirty="0" smtClean="0"/>
            <a:t>Submission, receipt, and assignment of application</a:t>
          </a:r>
          <a:endParaRPr lang="en-US" dirty="0"/>
        </a:p>
      </dgm:t>
    </dgm:pt>
    <dgm:pt modelId="{A2A478E3-760A-B842-B997-242726F240DB}" type="parTrans" cxnId="{20534EFD-E0FE-F144-9EA5-F0F1523C580F}">
      <dgm:prSet/>
      <dgm:spPr/>
      <dgm:t>
        <a:bodyPr/>
        <a:lstStyle/>
        <a:p>
          <a:endParaRPr lang="en-US"/>
        </a:p>
      </dgm:t>
    </dgm:pt>
    <dgm:pt modelId="{6D55F59B-5D98-694A-9AB2-69B48B8F47AA}" type="sibTrans" cxnId="{20534EFD-E0FE-F144-9EA5-F0F1523C580F}">
      <dgm:prSet/>
      <dgm:spPr/>
      <dgm:t>
        <a:bodyPr/>
        <a:lstStyle/>
        <a:p>
          <a:endParaRPr lang="en-US"/>
        </a:p>
      </dgm:t>
    </dgm:pt>
    <dgm:pt modelId="{EB58D95F-CF41-6240-9AF0-550BECD00F6C}">
      <dgm:prSet phldrT="[Text]"/>
      <dgm:spPr/>
      <dgm:t>
        <a:bodyPr/>
        <a:lstStyle/>
        <a:p>
          <a:r>
            <a:rPr lang="en-US" dirty="0" smtClean="0"/>
            <a:t>SRG review and evaluation for scientific merit</a:t>
          </a:r>
          <a:endParaRPr lang="en-US" dirty="0"/>
        </a:p>
      </dgm:t>
    </dgm:pt>
    <dgm:pt modelId="{67958492-71F2-454F-B448-C864D381D780}" type="parTrans" cxnId="{454A05FD-BA7F-FA47-9D76-22591F397E07}">
      <dgm:prSet/>
      <dgm:spPr/>
      <dgm:t>
        <a:bodyPr/>
        <a:lstStyle/>
        <a:p>
          <a:endParaRPr lang="en-US"/>
        </a:p>
      </dgm:t>
    </dgm:pt>
    <dgm:pt modelId="{9CF8C723-8C2C-EC49-AA75-1307B8FE6D99}" type="sibTrans" cxnId="{454A05FD-BA7F-FA47-9D76-22591F397E07}">
      <dgm:prSet/>
      <dgm:spPr/>
      <dgm:t>
        <a:bodyPr/>
        <a:lstStyle/>
        <a:p>
          <a:endParaRPr lang="en-US"/>
        </a:p>
      </dgm:t>
    </dgm:pt>
    <dgm:pt modelId="{B060821F-D9B4-EA43-B440-E2BBA44A0436}">
      <dgm:prSet phldrT="[Text]"/>
      <dgm:spPr/>
      <dgm:t>
        <a:bodyPr/>
        <a:lstStyle/>
        <a:p>
          <a:r>
            <a:rPr lang="en-US" dirty="0" smtClean="0"/>
            <a:t>Program staff and council review; funding decision for scored applications</a:t>
          </a:r>
          <a:endParaRPr lang="en-US" dirty="0"/>
        </a:p>
      </dgm:t>
    </dgm:pt>
    <dgm:pt modelId="{70501EF9-4727-9443-8E2E-703CFCD66D4B}" type="parTrans" cxnId="{F3932165-12D9-664D-BC83-5746BE5C1222}">
      <dgm:prSet/>
      <dgm:spPr/>
      <dgm:t>
        <a:bodyPr/>
        <a:lstStyle/>
        <a:p>
          <a:endParaRPr lang="en-US"/>
        </a:p>
      </dgm:t>
    </dgm:pt>
    <dgm:pt modelId="{6AD7FE74-65C2-6847-AD2E-35CA1D8A16EC}" type="sibTrans" cxnId="{F3932165-12D9-664D-BC83-5746BE5C1222}">
      <dgm:prSet/>
      <dgm:spPr/>
      <dgm:t>
        <a:bodyPr/>
        <a:lstStyle/>
        <a:p>
          <a:endParaRPr lang="en-US"/>
        </a:p>
      </dgm:t>
    </dgm:pt>
    <dgm:pt modelId="{C7CE3E97-E308-DB4B-A194-DD35C65316A1}">
      <dgm:prSet phldrT="[Text]"/>
      <dgm:spPr/>
      <dgm:t>
        <a:bodyPr/>
        <a:lstStyle/>
        <a:p>
          <a:r>
            <a:rPr lang="en-US" dirty="0" smtClean="0"/>
            <a:t>Award negotiation and issuance</a:t>
          </a:r>
          <a:endParaRPr lang="en-US" dirty="0"/>
        </a:p>
      </dgm:t>
    </dgm:pt>
    <dgm:pt modelId="{C39AF822-3D01-BB47-884B-FBA526461392}" type="parTrans" cxnId="{1EE2F75F-8308-374A-83C9-F6E3FBE56B81}">
      <dgm:prSet/>
      <dgm:spPr/>
      <dgm:t>
        <a:bodyPr/>
        <a:lstStyle/>
        <a:p>
          <a:endParaRPr lang="en-US"/>
        </a:p>
      </dgm:t>
    </dgm:pt>
    <dgm:pt modelId="{247A4341-3A5E-064C-BF8E-8E33666F5F57}" type="sibTrans" cxnId="{1EE2F75F-8308-374A-83C9-F6E3FBE56B81}">
      <dgm:prSet/>
      <dgm:spPr/>
      <dgm:t>
        <a:bodyPr/>
        <a:lstStyle/>
        <a:p>
          <a:endParaRPr lang="en-US"/>
        </a:p>
      </dgm:t>
    </dgm:pt>
    <dgm:pt modelId="{8032F9B7-19F8-E846-B031-C39182C19D09}" type="pres">
      <dgm:prSet presAssocID="{E1EA34F8-DFC5-3D46-9159-6C9545834815}" presName="CompostProcess" presStyleCnt="0">
        <dgm:presLayoutVars>
          <dgm:dir/>
          <dgm:resizeHandles val="exact"/>
        </dgm:presLayoutVars>
      </dgm:prSet>
      <dgm:spPr/>
    </dgm:pt>
    <dgm:pt modelId="{9A8A1618-6EFC-E347-A427-D56378B9A012}" type="pres">
      <dgm:prSet presAssocID="{E1EA34F8-DFC5-3D46-9159-6C9545834815}" presName="arrow" presStyleLbl="bgShp" presStyleIdx="0" presStyleCnt="1"/>
      <dgm:spPr/>
    </dgm:pt>
    <dgm:pt modelId="{141D43D9-D2D4-9F4D-A32C-9386FD24A7D8}" type="pres">
      <dgm:prSet presAssocID="{E1EA34F8-DFC5-3D46-9159-6C9545834815}" presName="linearProcess" presStyleCnt="0"/>
      <dgm:spPr/>
    </dgm:pt>
    <dgm:pt modelId="{17F0C743-74F6-4C46-AE41-DA5F07C48B35}" type="pres">
      <dgm:prSet presAssocID="{1BED90BF-030B-C444-A964-27CC5D413CEF}" presName="textNode" presStyleLbl="node1" presStyleIdx="0" presStyleCnt="4">
        <dgm:presLayoutVars>
          <dgm:bulletEnabled val="1"/>
        </dgm:presLayoutVars>
      </dgm:prSet>
      <dgm:spPr/>
      <dgm:t>
        <a:bodyPr/>
        <a:lstStyle/>
        <a:p>
          <a:endParaRPr lang="en-US"/>
        </a:p>
      </dgm:t>
    </dgm:pt>
    <dgm:pt modelId="{88B94EEC-F2E9-394C-B79B-3BB9C162D02B}" type="pres">
      <dgm:prSet presAssocID="{6D55F59B-5D98-694A-9AB2-69B48B8F47AA}" presName="sibTrans" presStyleCnt="0"/>
      <dgm:spPr/>
    </dgm:pt>
    <dgm:pt modelId="{D9E3F574-EA6A-7242-BB52-631DD2E9BE60}" type="pres">
      <dgm:prSet presAssocID="{EB58D95F-CF41-6240-9AF0-550BECD00F6C}" presName="textNode" presStyleLbl="node1" presStyleIdx="1" presStyleCnt="4">
        <dgm:presLayoutVars>
          <dgm:bulletEnabled val="1"/>
        </dgm:presLayoutVars>
      </dgm:prSet>
      <dgm:spPr/>
      <dgm:t>
        <a:bodyPr/>
        <a:lstStyle/>
        <a:p>
          <a:endParaRPr lang="en-US"/>
        </a:p>
      </dgm:t>
    </dgm:pt>
    <dgm:pt modelId="{019A810B-4EA6-FD41-AC88-EBD234BD4BFF}" type="pres">
      <dgm:prSet presAssocID="{9CF8C723-8C2C-EC49-AA75-1307B8FE6D99}" presName="sibTrans" presStyleCnt="0"/>
      <dgm:spPr/>
    </dgm:pt>
    <dgm:pt modelId="{50B5EC9C-8BE3-9E48-BC4E-3AB79B957184}" type="pres">
      <dgm:prSet presAssocID="{B060821F-D9B4-EA43-B440-E2BBA44A0436}" presName="textNode" presStyleLbl="node1" presStyleIdx="2" presStyleCnt="4">
        <dgm:presLayoutVars>
          <dgm:bulletEnabled val="1"/>
        </dgm:presLayoutVars>
      </dgm:prSet>
      <dgm:spPr/>
      <dgm:t>
        <a:bodyPr/>
        <a:lstStyle/>
        <a:p>
          <a:endParaRPr lang="en-US"/>
        </a:p>
      </dgm:t>
    </dgm:pt>
    <dgm:pt modelId="{A224CF99-5F8E-3643-9667-F2D67F7BE6D5}" type="pres">
      <dgm:prSet presAssocID="{6AD7FE74-65C2-6847-AD2E-35CA1D8A16EC}" presName="sibTrans" presStyleCnt="0"/>
      <dgm:spPr/>
    </dgm:pt>
    <dgm:pt modelId="{FF812B88-188E-7247-8B1F-AA88F396EB08}" type="pres">
      <dgm:prSet presAssocID="{C7CE3E97-E308-DB4B-A194-DD35C65316A1}" presName="textNode" presStyleLbl="node1" presStyleIdx="3" presStyleCnt="4">
        <dgm:presLayoutVars>
          <dgm:bulletEnabled val="1"/>
        </dgm:presLayoutVars>
      </dgm:prSet>
      <dgm:spPr/>
      <dgm:t>
        <a:bodyPr/>
        <a:lstStyle/>
        <a:p>
          <a:endParaRPr lang="en-US"/>
        </a:p>
      </dgm:t>
    </dgm:pt>
  </dgm:ptLst>
  <dgm:cxnLst>
    <dgm:cxn modelId="{1EE2F75F-8308-374A-83C9-F6E3FBE56B81}" srcId="{E1EA34F8-DFC5-3D46-9159-6C9545834815}" destId="{C7CE3E97-E308-DB4B-A194-DD35C65316A1}" srcOrd="3" destOrd="0" parTransId="{C39AF822-3D01-BB47-884B-FBA526461392}" sibTransId="{247A4341-3A5E-064C-BF8E-8E33666F5F57}"/>
    <dgm:cxn modelId="{765E8D37-EAD5-5B45-B76A-F509F764E630}" type="presOf" srcId="{C7CE3E97-E308-DB4B-A194-DD35C65316A1}" destId="{FF812B88-188E-7247-8B1F-AA88F396EB08}" srcOrd="0" destOrd="0" presId="urn:microsoft.com/office/officeart/2005/8/layout/hProcess9"/>
    <dgm:cxn modelId="{9AECD5D3-4F5B-2C41-A559-21C135D2F6C1}" type="presOf" srcId="{E1EA34F8-DFC5-3D46-9159-6C9545834815}" destId="{8032F9B7-19F8-E846-B031-C39182C19D09}" srcOrd="0" destOrd="0" presId="urn:microsoft.com/office/officeart/2005/8/layout/hProcess9"/>
    <dgm:cxn modelId="{20534EFD-E0FE-F144-9EA5-F0F1523C580F}" srcId="{E1EA34F8-DFC5-3D46-9159-6C9545834815}" destId="{1BED90BF-030B-C444-A964-27CC5D413CEF}" srcOrd="0" destOrd="0" parTransId="{A2A478E3-760A-B842-B997-242726F240DB}" sibTransId="{6D55F59B-5D98-694A-9AB2-69B48B8F47AA}"/>
    <dgm:cxn modelId="{3981C297-6386-D346-843C-0787CAB7C82D}" type="presOf" srcId="{1BED90BF-030B-C444-A964-27CC5D413CEF}" destId="{17F0C743-74F6-4C46-AE41-DA5F07C48B35}" srcOrd="0" destOrd="0" presId="urn:microsoft.com/office/officeart/2005/8/layout/hProcess9"/>
    <dgm:cxn modelId="{F3932165-12D9-664D-BC83-5746BE5C1222}" srcId="{E1EA34F8-DFC5-3D46-9159-6C9545834815}" destId="{B060821F-D9B4-EA43-B440-E2BBA44A0436}" srcOrd="2" destOrd="0" parTransId="{70501EF9-4727-9443-8E2E-703CFCD66D4B}" sibTransId="{6AD7FE74-65C2-6847-AD2E-35CA1D8A16EC}"/>
    <dgm:cxn modelId="{A1AAD61A-4EE3-0C48-A899-9C5AA93B4441}" type="presOf" srcId="{EB58D95F-CF41-6240-9AF0-550BECD00F6C}" destId="{D9E3F574-EA6A-7242-BB52-631DD2E9BE60}" srcOrd="0" destOrd="0" presId="urn:microsoft.com/office/officeart/2005/8/layout/hProcess9"/>
    <dgm:cxn modelId="{454A05FD-BA7F-FA47-9D76-22591F397E07}" srcId="{E1EA34F8-DFC5-3D46-9159-6C9545834815}" destId="{EB58D95F-CF41-6240-9AF0-550BECD00F6C}" srcOrd="1" destOrd="0" parTransId="{67958492-71F2-454F-B448-C864D381D780}" sibTransId="{9CF8C723-8C2C-EC49-AA75-1307B8FE6D99}"/>
    <dgm:cxn modelId="{DDDF1815-41D5-E44A-B903-7B4F2DD6A0A2}" type="presOf" srcId="{B060821F-D9B4-EA43-B440-E2BBA44A0436}" destId="{50B5EC9C-8BE3-9E48-BC4E-3AB79B957184}" srcOrd="0" destOrd="0" presId="urn:microsoft.com/office/officeart/2005/8/layout/hProcess9"/>
    <dgm:cxn modelId="{D8C9FB2A-DD7D-A042-A771-4FA3CE365D97}" type="presParOf" srcId="{8032F9B7-19F8-E846-B031-C39182C19D09}" destId="{9A8A1618-6EFC-E347-A427-D56378B9A012}" srcOrd="0" destOrd="0" presId="urn:microsoft.com/office/officeart/2005/8/layout/hProcess9"/>
    <dgm:cxn modelId="{8DADACAE-23A7-C54E-9956-EE9436C880CB}" type="presParOf" srcId="{8032F9B7-19F8-E846-B031-C39182C19D09}" destId="{141D43D9-D2D4-9F4D-A32C-9386FD24A7D8}" srcOrd="1" destOrd="0" presId="urn:microsoft.com/office/officeart/2005/8/layout/hProcess9"/>
    <dgm:cxn modelId="{A4C6844F-3B5F-814F-B0C3-6CBBC2AD2FC4}" type="presParOf" srcId="{141D43D9-D2D4-9F4D-A32C-9386FD24A7D8}" destId="{17F0C743-74F6-4C46-AE41-DA5F07C48B35}" srcOrd="0" destOrd="0" presId="urn:microsoft.com/office/officeart/2005/8/layout/hProcess9"/>
    <dgm:cxn modelId="{222DC3B8-71F7-BD40-8242-107F7934BA7E}" type="presParOf" srcId="{141D43D9-D2D4-9F4D-A32C-9386FD24A7D8}" destId="{88B94EEC-F2E9-394C-B79B-3BB9C162D02B}" srcOrd="1" destOrd="0" presId="urn:microsoft.com/office/officeart/2005/8/layout/hProcess9"/>
    <dgm:cxn modelId="{22DCAFCC-F1C4-154E-8672-C208F2AC7BD6}" type="presParOf" srcId="{141D43D9-D2D4-9F4D-A32C-9386FD24A7D8}" destId="{D9E3F574-EA6A-7242-BB52-631DD2E9BE60}" srcOrd="2" destOrd="0" presId="urn:microsoft.com/office/officeart/2005/8/layout/hProcess9"/>
    <dgm:cxn modelId="{C3B517BC-540A-7A4E-A39C-2B9557EF40DE}" type="presParOf" srcId="{141D43D9-D2D4-9F4D-A32C-9386FD24A7D8}" destId="{019A810B-4EA6-FD41-AC88-EBD234BD4BFF}" srcOrd="3" destOrd="0" presId="urn:microsoft.com/office/officeart/2005/8/layout/hProcess9"/>
    <dgm:cxn modelId="{91C19E26-2E49-3F47-8287-3E9CED4440F7}" type="presParOf" srcId="{141D43D9-D2D4-9F4D-A32C-9386FD24A7D8}" destId="{50B5EC9C-8BE3-9E48-BC4E-3AB79B957184}" srcOrd="4" destOrd="0" presId="urn:microsoft.com/office/officeart/2005/8/layout/hProcess9"/>
    <dgm:cxn modelId="{13E770D4-C9BA-B742-AAD4-C4C5DFDF4983}" type="presParOf" srcId="{141D43D9-D2D4-9F4D-A32C-9386FD24A7D8}" destId="{A224CF99-5F8E-3643-9667-F2D67F7BE6D5}" srcOrd="5" destOrd="0" presId="urn:microsoft.com/office/officeart/2005/8/layout/hProcess9"/>
    <dgm:cxn modelId="{63896C05-3441-4E4C-AC44-8149CF100230}" type="presParOf" srcId="{141D43D9-D2D4-9F4D-A32C-9386FD24A7D8}" destId="{FF812B88-188E-7247-8B1F-AA88F396EB08}"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EA34F8-DFC5-3D46-9159-6C9545834815}" type="doc">
      <dgm:prSet loTypeId="urn:microsoft.com/office/officeart/2005/8/layout/hProcess9" loCatId="" qsTypeId="urn:microsoft.com/office/officeart/2005/8/quickstyle/simple4" qsCatId="simple" csTypeId="urn:microsoft.com/office/officeart/2005/8/colors/accent1_2" csCatId="accent1" phldr="1"/>
      <dgm:spPr/>
    </dgm:pt>
    <dgm:pt modelId="{1BED90BF-030B-C444-A964-27CC5D413CEF}">
      <dgm:prSet phldrT="[Text]" custT="1"/>
      <dgm:spPr>
        <a:solidFill>
          <a:schemeClr val="accent6"/>
        </a:solidFill>
      </dgm:spPr>
      <dgm:t>
        <a:bodyPr/>
        <a:lstStyle/>
        <a:p>
          <a:r>
            <a:rPr lang="en-US" sz="2500" dirty="0" smtClean="0"/>
            <a:t>Months 1-3</a:t>
          </a:r>
          <a:endParaRPr lang="en-US" sz="2500" dirty="0"/>
        </a:p>
      </dgm:t>
    </dgm:pt>
    <dgm:pt modelId="{A2A478E3-760A-B842-B997-242726F240DB}" type="parTrans" cxnId="{20534EFD-E0FE-F144-9EA5-F0F1523C580F}">
      <dgm:prSet/>
      <dgm:spPr/>
      <dgm:t>
        <a:bodyPr/>
        <a:lstStyle/>
        <a:p>
          <a:endParaRPr lang="en-US"/>
        </a:p>
      </dgm:t>
    </dgm:pt>
    <dgm:pt modelId="{6D55F59B-5D98-694A-9AB2-69B48B8F47AA}" type="sibTrans" cxnId="{20534EFD-E0FE-F144-9EA5-F0F1523C580F}">
      <dgm:prSet/>
      <dgm:spPr/>
      <dgm:t>
        <a:bodyPr/>
        <a:lstStyle/>
        <a:p>
          <a:endParaRPr lang="en-US"/>
        </a:p>
      </dgm:t>
    </dgm:pt>
    <dgm:pt modelId="{EB58D95F-CF41-6240-9AF0-550BECD00F6C}">
      <dgm:prSet phldrT="[Text]"/>
      <dgm:spPr>
        <a:solidFill>
          <a:schemeClr val="accent6"/>
        </a:solidFill>
      </dgm:spPr>
      <dgm:t>
        <a:bodyPr/>
        <a:lstStyle/>
        <a:p>
          <a:r>
            <a:rPr lang="en-US" dirty="0" smtClean="0"/>
            <a:t>Months 3-7</a:t>
          </a:r>
          <a:endParaRPr lang="en-US" dirty="0"/>
        </a:p>
      </dgm:t>
    </dgm:pt>
    <dgm:pt modelId="{67958492-71F2-454F-B448-C864D381D780}" type="parTrans" cxnId="{454A05FD-BA7F-FA47-9D76-22591F397E07}">
      <dgm:prSet/>
      <dgm:spPr/>
      <dgm:t>
        <a:bodyPr/>
        <a:lstStyle/>
        <a:p>
          <a:endParaRPr lang="en-US"/>
        </a:p>
      </dgm:t>
    </dgm:pt>
    <dgm:pt modelId="{9CF8C723-8C2C-EC49-AA75-1307B8FE6D99}" type="sibTrans" cxnId="{454A05FD-BA7F-FA47-9D76-22591F397E07}">
      <dgm:prSet/>
      <dgm:spPr/>
      <dgm:t>
        <a:bodyPr/>
        <a:lstStyle/>
        <a:p>
          <a:endParaRPr lang="en-US"/>
        </a:p>
      </dgm:t>
    </dgm:pt>
    <dgm:pt modelId="{B060821F-D9B4-EA43-B440-E2BBA44A0436}">
      <dgm:prSet phldrT="[Text]"/>
      <dgm:spPr>
        <a:solidFill>
          <a:schemeClr val="accent6"/>
        </a:solidFill>
      </dgm:spPr>
      <dgm:t>
        <a:bodyPr/>
        <a:lstStyle/>
        <a:p>
          <a:r>
            <a:rPr lang="en-US" dirty="0" smtClean="0"/>
            <a:t>Months 8-9</a:t>
          </a:r>
          <a:endParaRPr lang="en-US" dirty="0"/>
        </a:p>
      </dgm:t>
    </dgm:pt>
    <dgm:pt modelId="{70501EF9-4727-9443-8E2E-703CFCD66D4B}" type="parTrans" cxnId="{F3932165-12D9-664D-BC83-5746BE5C1222}">
      <dgm:prSet/>
      <dgm:spPr/>
      <dgm:t>
        <a:bodyPr/>
        <a:lstStyle/>
        <a:p>
          <a:endParaRPr lang="en-US"/>
        </a:p>
      </dgm:t>
    </dgm:pt>
    <dgm:pt modelId="{6AD7FE74-65C2-6847-AD2E-35CA1D8A16EC}" type="sibTrans" cxnId="{F3932165-12D9-664D-BC83-5746BE5C1222}">
      <dgm:prSet/>
      <dgm:spPr/>
      <dgm:t>
        <a:bodyPr/>
        <a:lstStyle/>
        <a:p>
          <a:endParaRPr lang="en-US"/>
        </a:p>
      </dgm:t>
    </dgm:pt>
    <dgm:pt modelId="{C7CE3E97-E308-DB4B-A194-DD35C65316A1}">
      <dgm:prSet phldrT="[Text]"/>
      <dgm:spPr>
        <a:solidFill>
          <a:schemeClr val="accent6"/>
        </a:solidFill>
      </dgm:spPr>
      <dgm:t>
        <a:bodyPr/>
        <a:lstStyle/>
        <a:p>
          <a:r>
            <a:rPr lang="en-US" dirty="0" smtClean="0"/>
            <a:t>Months 9-10</a:t>
          </a:r>
          <a:endParaRPr lang="en-US" dirty="0"/>
        </a:p>
      </dgm:t>
    </dgm:pt>
    <dgm:pt modelId="{C39AF822-3D01-BB47-884B-FBA526461392}" type="parTrans" cxnId="{1EE2F75F-8308-374A-83C9-F6E3FBE56B81}">
      <dgm:prSet/>
      <dgm:spPr/>
      <dgm:t>
        <a:bodyPr/>
        <a:lstStyle/>
        <a:p>
          <a:endParaRPr lang="en-US"/>
        </a:p>
      </dgm:t>
    </dgm:pt>
    <dgm:pt modelId="{247A4341-3A5E-064C-BF8E-8E33666F5F57}" type="sibTrans" cxnId="{1EE2F75F-8308-374A-83C9-F6E3FBE56B81}">
      <dgm:prSet/>
      <dgm:spPr/>
      <dgm:t>
        <a:bodyPr/>
        <a:lstStyle/>
        <a:p>
          <a:endParaRPr lang="en-US"/>
        </a:p>
      </dgm:t>
    </dgm:pt>
    <dgm:pt modelId="{8032F9B7-19F8-E846-B031-C39182C19D09}" type="pres">
      <dgm:prSet presAssocID="{E1EA34F8-DFC5-3D46-9159-6C9545834815}" presName="CompostProcess" presStyleCnt="0">
        <dgm:presLayoutVars>
          <dgm:dir/>
          <dgm:resizeHandles val="exact"/>
        </dgm:presLayoutVars>
      </dgm:prSet>
      <dgm:spPr/>
    </dgm:pt>
    <dgm:pt modelId="{9A8A1618-6EFC-E347-A427-D56378B9A012}" type="pres">
      <dgm:prSet presAssocID="{E1EA34F8-DFC5-3D46-9159-6C9545834815}" presName="arrow" presStyleLbl="bgShp" presStyleIdx="0" presStyleCnt="1"/>
      <dgm:spPr/>
    </dgm:pt>
    <dgm:pt modelId="{141D43D9-D2D4-9F4D-A32C-9386FD24A7D8}" type="pres">
      <dgm:prSet presAssocID="{E1EA34F8-DFC5-3D46-9159-6C9545834815}" presName="linearProcess" presStyleCnt="0"/>
      <dgm:spPr/>
    </dgm:pt>
    <dgm:pt modelId="{17F0C743-74F6-4C46-AE41-DA5F07C48B35}" type="pres">
      <dgm:prSet presAssocID="{1BED90BF-030B-C444-A964-27CC5D413CEF}" presName="textNode" presStyleLbl="node1" presStyleIdx="0" presStyleCnt="4">
        <dgm:presLayoutVars>
          <dgm:bulletEnabled val="1"/>
        </dgm:presLayoutVars>
      </dgm:prSet>
      <dgm:spPr/>
      <dgm:t>
        <a:bodyPr/>
        <a:lstStyle/>
        <a:p>
          <a:endParaRPr lang="en-US"/>
        </a:p>
      </dgm:t>
    </dgm:pt>
    <dgm:pt modelId="{88B94EEC-F2E9-394C-B79B-3BB9C162D02B}" type="pres">
      <dgm:prSet presAssocID="{6D55F59B-5D98-694A-9AB2-69B48B8F47AA}" presName="sibTrans" presStyleCnt="0"/>
      <dgm:spPr/>
    </dgm:pt>
    <dgm:pt modelId="{D9E3F574-EA6A-7242-BB52-631DD2E9BE60}" type="pres">
      <dgm:prSet presAssocID="{EB58D95F-CF41-6240-9AF0-550BECD00F6C}" presName="textNode" presStyleLbl="node1" presStyleIdx="1" presStyleCnt="4">
        <dgm:presLayoutVars>
          <dgm:bulletEnabled val="1"/>
        </dgm:presLayoutVars>
      </dgm:prSet>
      <dgm:spPr/>
      <dgm:t>
        <a:bodyPr/>
        <a:lstStyle/>
        <a:p>
          <a:endParaRPr lang="en-US"/>
        </a:p>
      </dgm:t>
    </dgm:pt>
    <dgm:pt modelId="{019A810B-4EA6-FD41-AC88-EBD234BD4BFF}" type="pres">
      <dgm:prSet presAssocID="{9CF8C723-8C2C-EC49-AA75-1307B8FE6D99}" presName="sibTrans" presStyleCnt="0"/>
      <dgm:spPr/>
    </dgm:pt>
    <dgm:pt modelId="{50B5EC9C-8BE3-9E48-BC4E-3AB79B957184}" type="pres">
      <dgm:prSet presAssocID="{B060821F-D9B4-EA43-B440-E2BBA44A0436}" presName="textNode" presStyleLbl="node1" presStyleIdx="2" presStyleCnt="4">
        <dgm:presLayoutVars>
          <dgm:bulletEnabled val="1"/>
        </dgm:presLayoutVars>
      </dgm:prSet>
      <dgm:spPr/>
      <dgm:t>
        <a:bodyPr/>
        <a:lstStyle/>
        <a:p>
          <a:endParaRPr lang="en-US"/>
        </a:p>
      </dgm:t>
    </dgm:pt>
    <dgm:pt modelId="{A224CF99-5F8E-3643-9667-F2D67F7BE6D5}" type="pres">
      <dgm:prSet presAssocID="{6AD7FE74-65C2-6847-AD2E-35CA1D8A16EC}" presName="sibTrans" presStyleCnt="0"/>
      <dgm:spPr/>
    </dgm:pt>
    <dgm:pt modelId="{FF812B88-188E-7247-8B1F-AA88F396EB08}" type="pres">
      <dgm:prSet presAssocID="{C7CE3E97-E308-DB4B-A194-DD35C65316A1}" presName="textNode" presStyleLbl="node1" presStyleIdx="3" presStyleCnt="4">
        <dgm:presLayoutVars>
          <dgm:bulletEnabled val="1"/>
        </dgm:presLayoutVars>
      </dgm:prSet>
      <dgm:spPr/>
      <dgm:t>
        <a:bodyPr/>
        <a:lstStyle/>
        <a:p>
          <a:endParaRPr lang="en-US"/>
        </a:p>
      </dgm:t>
    </dgm:pt>
  </dgm:ptLst>
  <dgm:cxnLst>
    <dgm:cxn modelId="{1EE2F75F-8308-374A-83C9-F6E3FBE56B81}" srcId="{E1EA34F8-DFC5-3D46-9159-6C9545834815}" destId="{C7CE3E97-E308-DB4B-A194-DD35C65316A1}" srcOrd="3" destOrd="0" parTransId="{C39AF822-3D01-BB47-884B-FBA526461392}" sibTransId="{247A4341-3A5E-064C-BF8E-8E33666F5F57}"/>
    <dgm:cxn modelId="{280C2917-62EF-4342-A4F8-704BD1A2340A}" type="presOf" srcId="{1BED90BF-030B-C444-A964-27CC5D413CEF}" destId="{17F0C743-74F6-4C46-AE41-DA5F07C48B35}" srcOrd="0" destOrd="0" presId="urn:microsoft.com/office/officeart/2005/8/layout/hProcess9"/>
    <dgm:cxn modelId="{42564CD0-93B3-4D48-B424-5F1B8D0A5FED}" type="presOf" srcId="{C7CE3E97-E308-DB4B-A194-DD35C65316A1}" destId="{FF812B88-188E-7247-8B1F-AA88F396EB08}" srcOrd="0" destOrd="0" presId="urn:microsoft.com/office/officeart/2005/8/layout/hProcess9"/>
    <dgm:cxn modelId="{20534EFD-E0FE-F144-9EA5-F0F1523C580F}" srcId="{E1EA34F8-DFC5-3D46-9159-6C9545834815}" destId="{1BED90BF-030B-C444-A964-27CC5D413CEF}" srcOrd="0" destOrd="0" parTransId="{A2A478E3-760A-B842-B997-242726F240DB}" sibTransId="{6D55F59B-5D98-694A-9AB2-69B48B8F47AA}"/>
    <dgm:cxn modelId="{24156B45-F73D-EE46-8D61-5A1EFD20F64D}" type="presOf" srcId="{E1EA34F8-DFC5-3D46-9159-6C9545834815}" destId="{8032F9B7-19F8-E846-B031-C39182C19D09}" srcOrd="0" destOrd="0" presId="urn:microsoft.com/office/officeart/2005/8/layout/hProcess9"/>
    <dgm:cxn modelId="{F3932165-12D9-664D-BC83-5746BE5C1222}" srcId="{E1EA34F8-DFC5-3D46-9159-6C9545834815}" destId="{B060821F-D9B4-EA43-B440-E2BBA44A0436}" srcOrd="2" destOrd="0" parTransId="{70501EF9-4727-9443-8E2E-703CFCD66D4B}" sibTransId="{6AD7FE74-65C2-6847-AD2E-35CA1D8A16EC}"/>
    <dgm:cxn modelId="{454A05FD-BA7F-FA47-9D76-22591F397E07}" srcId="{E1EA34F8-DFC5-3D46-9159-6C9545834815}" destId="{EB58D95F-CF41-6240-9AF0-550BECD00F6C}" srcOrd="1" destOrd="0" parTransId="{67958492-71F2-454F-B448-C864D381D780}" sibTransId="{9CF8C723-8C2C-EC49-AA75-1307B8FE6D99}"/>
    <dgm:cxn modelId="{62E83023-1533-A24C-8056-0492C05805C5}" type="presOf" srcId="{B060821F-D9B4-EA43-B440-E2BBA44A0436}" destId="{50B5EC9C-8BE3-9E48-BC4E-3AB79B957184}" srcOrd="0" destOrd="0" presId="urn:microsoft.com/office/officeart/2005/8/layout/hProcess9"/>
    <dgm:cxn modelId="{64F024DF-6CD6-8440-8016-7353DD664803}" type="presOf" srcId="{EB58D95F-CF41-6240-9AF0-550BECD00F6C}" destId="{D9E3F574-EA6A-7242-BB52-631DD2E9BE60}" srcOrd="0" destOrd="0" presId="urn:microsoft.com/office/officeart/2005/8/layout/hProcess9"/>
    <dgm:cxn modelId="{E76AC962-D1B6-5D44-8AC5-5832A3716B66}" type="presParOf" srcId="{8032F9B7-19F8-E846-B031-C39182C19D09}" destId="{9A8A1618-6EFC-E347-A427-D56378B9A012}" srcOrd="0" destOrd="0" presId="urn:microsoft.com/office/officeart/2005/8/layout/hProcess9"/>
    <dgm:cxn modelId="{6EC9B2DA-C8F8-D846-85F8-DB2CD366951E}" type="presParOf" srcId="{8032F9B7-19F8-E846-B031-C39182C19D09}" destId="{141D43D9-D2D4-9F4D-A32C-9386FD24A7D8}" srcOrd="1" destOrd="0" presId="urn:microsoft.com/office/officeart/2005/8/layout/hProcess9"/>
    <dgm:cxn modelId="{22FFB309-FB79-0F42-B337-66C584D43F0A}" type="presParOf" srcId="{141D43D9-D2D4-9F4D-A32C-9386FD24A7D8}" destId="{17F0C743-74F6-4C46-AE41-DA5F07C48B35}" srcOrd="0" destOrd="0" presId="urn:microsoft.com/office/officeart/2005/8/layout/hProcess9"/>
    <dgm:cxn modelId="{83B2AB28-CBC7-574F-99B7-E32A775D6BE7}" type="presParOf" srcId="{141D43D9-D2D4-9F4D-A32C-9386FD24A7D8}" destId="{88B94EEC-F2E9-394C-B79B-3BB9C162D02B}" srcOrd="1" destOrd="0" presId="urn:microsoft.com/office/officeart/2005/8/layout/hProcess9"/>
    <dgm:cxn modelId="{91307669-EBB5-F744-91B3-F335B5A918AD}" type="presParOf" srcId="{141D43D9-D2D4-9F4D-A32C-9386FD24A7D8}" destId="{D9E3F574-EA6A-7242-BB52-631DD2E9BE60}" srcOrd="2" destOrd="0" presId="urn:microsoft.com/office/officeart/2005/8/layout/hProcess9"/>
    <dgm:cxn modelId="{2A0FFFD8-E9B2-C745-BAE8-E8449078890C}" type="presParOf" srcId="{141D43D9-D2D4-9F4D-A32C-9386FD24A7D8}" destId="{019A810B-4EA6-FD41-AC88-EBD234BD4BFF}" srcOrd="3" destOrd="0" presId="urn:microsoft.com/office/officeart/2005/8/layout/hProcess9"/>
    <dgm:cxn modelId="{BBF23B86-4165-9E45-8CEB-C0C0B80CA048}" type="presParOf" srcId="{141D43D9-D2D4-9F4D-A32C-9386FD24A7D8}" destId="{50B5EC9C-8BE3-9E48-BC4E-3AB79B957184}" srcOrd="4" destOrd="0" presId="urn:microsoft.com/office/officeart/2005/8/layout/hProcess9"/>
    <dgm:cxn modelId="{9B799498-5AD9-954E-AFED-F7AE29159379}" type="presParOf" srcId="{141D43D9-D2D4-9F4D-A32C-9386FD24A7D8}" destId="{A224CF99-5F8E-3643-9667-F2D67F7BE6D5}" srcOrd="5" destOrd="0" presId="urn:microsoft.com/office/officeart/2005/8/layout/hProcess9"/>
    <dgm:cxn modelId="{F8B8808B-6A1E-E64F-A4F2-8ECFA7BC1752}" type="presParOf" srcId="{141D43D9-D2D4-9F4D-A32C-9386FD24A7D8}" destId="{FF812B88-188E-7247-8B1F-AA88F396EB08}" srcOrd="6" destOrd="0" presId="urn:microsoft.com/office/officeart/2005/8/layout/hProcess9"/>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A1618-6EFC-E347-A427-D56378B9A012}">
      <dsp:nvSpPr>
        <dsp:cNvPr id="0" name=""/>
        <dsp:cNvSpPr/>
      </dsp:nvSpPr>
      <dsp:spPr>
        <a:xfrm>
          <a:off x="617219" y="0"/>
          <a:ext cx="6995160" cy="3393311"/>
        </a:xfrm>
        <a:prstGeom prst="rightArrow">
          <a:avLst/>
        </a:prstGeom>
        <a:solidFill>
          <a:schemeClr val="accent1">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17F0C743-74F6-4C46-AE41-DA5F07C48B35}">
      <dsp:nvSpPr>
        <dsp:cNvPr id="0" name=""/>
        <dsp:cNvSpPr/>
      </dsp:nvSpPr>
      <dsp:spPr>
        <a:xfrm>
          <a:off x="4118" y="1017993"/>
          <a:ext cx="1981051" cy="1357324"/>
        </a:xfrm>
        <a:prstGeom prst="round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Submission, receipt, and assignment of application</a:t>
          </a:r>
          <a:endParaRPr lang="en-US" sz="1600" kern="1200" dirty="0"/>
        </a:p>
      </dsp:txBody>
      <dsp:txXfrm>
        <a:off x="70377" y="1084252"/>
        <a:ext cx="1848533" cy="1224806"/>
      </dsp:txXfrm>
    </dsp:sp>
    <dsp:sp modelId="{D9E3F574-EA6A-7242-BB52-631DD2E9BE60}">
      <dsp:nvSpPr>
        <dsp:cNvPr id="0" name=""/>
        <dsp:cNvSpPr/>
      </dsp:nvSpPr>
      <dsp:spPr>
        <a:xfrm>
          <a:off x="2084222" y="1017993"/>
          <a:ext cx="1981051" cy="1357324"/>
        </a:xfrm>
        <a:prstGeom prst="round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SRG review and evaluation for scientific merit</a:t>
          </a:r>
          <a:endParaRPr lang="en-US" sz="1600" kern="1200" dirty="0"/>
        </a:p>
      </dsp:txBody>
      <dsp:txXfrm>
        <a:off x="2150481" y="1084252"/>
        <a:ext cx="1848533" cy="1224806"/>
      </dsp:txXfrm>
    </dsp:sp>
    <dsp:sp modelId="{50B5EC9C-8BE3-9E48-BC4E-3AB79B957184}">
      <dsp:nvSpPr>
        <dsp:cNvPr id="0" name=""/>
        <dsp:cNvSpPr/>
      </dsp:nvSpPr>
      <dsp:spPr>
        <a:xfrm>
          <a:off x="4164326" y="1017993"/>
          <a:ext cx="1981051" cy="1357324"/>
        </a:xfrm>
        <a:prstGeom prst="round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Program staff and council review; funding decision for scored applications</a:t>
          </a:r>
          <a:endParaRPr lang="en-US" sz="1600" kern="1200" dirty="0"/>
        </a:p>
      </dsp:txBody>
      <dsp:txXfrm>
        <a:off x="4230585" y="1084252"/>
        <a:ext cx="1848533" cy="1224806"/>
      </dsp:txXfrm>
    </dsp:sp>
    <dsp:sp modelId="{FF812B88-188E-7247-8B1F-AA88F396EB08}">
      <dsp:nvSpPr>
        <dsp:cNvPr id="0" name=""/>
        <dsp:cNvSpPr/>
      </dsp:nvSpPr>
      <dsp:spPr>
        <a:xfrm>
          <a:off x="6244430" y="1017993"/>
          <a:ext cx="1981051" cy="1357324"/>
        </a:xfrm>
        <a:prstGeom prst="round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Award negotiation and issuance</a:t>
          </a:r>
          <a:endParaRPr lang="en-US" sz="1600" kern="1200" dirty="0"/>
        </a:p>
      </dsp:txBody>
      <dsp:txXfrm>
        <a:off x="6310689" y="1084252"/>
        <a:ext cx="1848533" cy="1224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A1618-6EFC-E347-A427-D56378B9A012}">
      <dsp:nvSpPr>
        <dsp:cNvPr id="0" name=""/>
        <dsp:cNvSpPr/>
      </dsp:nvSpPr>
      <dsp:spPr>
        <a:xfrm>
          <a:off x="617219" y="0"/>
          <a:ext cx="6995160" cy="2287032"/>
        </a:xfrm>
        <a:prstGeom prst="rightArrow">
          <a:avLst/>
        </a:prstGeom>
        <a:solidFill>
          <a:schemeClr val="accent1">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17F0C743-74F6-4C46-AE41-DA5F07C48B35}">
      <dsp:nvSpPr>
        <dsp:cNvPr id="0" name=""/>
        <dsp:cNvSpPr/>
      </dsp:nvSpPr>
      <dsp:spPr>
        <a:xfrm>
          <a:off x="2888" y="686109"/>
          <a:ext cx="1922596" cy="914812"/>
        </a:xfrm>
        <a:prstGeom prst="roundRect">
          <a:avLst/>
        </a:prstGeom>
        <a:solidFill>
          <a:schemeClr val="accent6"/>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Months 1-3</a:t>
          </a:r>
          <a:endParaRPr lang="en-US" sz="2500" kern="1200" dirty="0"/>
        </a:p>
      </dsp:txBody>
      <dsp:txXfrm>
        <a:off x="47545" y="730766"/>
        <a:ext cx="1833282" cy="825498"/>
      </dsp:txXfrm>
    </dsp:sp>
    <dsp:sp modelId="{D9E3F574-EA6A-7242-BB52-631DD2E9BE60}">
      <dsp:nvSpPr>
        <dsp:cNvPr id="0" name=""/>
        <dsp:cNvSpPr/>
      </dsp:nvSpPr>
      <dsp:spPr>
        <a:xfrm>
          <a:off x="2103297" y="686109"/>
          <a:ext cx="1922596" cy="914812"/>
        </a:xfrm>
        <a:prstGeom prst="roundRect">
          <a:avLst/>
        </a:prstGeom>
        <a:solidFill>
          <a:schemeClr val="accent6"/>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Months 3-7</a:t>
          </a:r>
          <a:endParaRPr lang="en-US" sz="2500" kern="1200" dirty="0"/>
        </a:p>
      </dsp:txBody>
      <dsp:txXfrm>
        <a:off x="2147954" y="730766"/>
        <a:ext cx="1833282" cy="825498"/>
      </dsp:txXfrm>
    </dsp:sp>
    <dsp:sp modelId="{50B5EC9C-8BE3-9E48-BC4E-3AB79B957184}">
      <dsp:nvSpPr>
        <dsp:cNvPr id="0" name=""/>
        <dsp:cNvSpPr/>
      </dsp:nvSpPr>
      <dsp:spPr>
        <a:xfrm>
          <a:off x="4203706" y="686109"/>
          <a:ext cx="1922596" cy="914812"/>
        </a:xfrm>
        <a:prstGeom prst="roundRect">
          <a:avLst/>
        </a:prstGeom>
        <a:solidFill>
          <a:schemeClr val="accent6"/>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Months 8-9</a:t>
          </a:r>
          <a:endParaRPr lang="en-US" sz="2500" kern="1200" dirty="0"/>
        </a:p>
      </dsp:txBody>
      <dsp:txXfrm>
        <a:off x="4248363" y="730766"/>
        <a:ext cx="1833282" cy="825498"/>
      </dsp:txXfrm>
    </dsp:sp>
    <dsp:sp modelId="{FF812B88-188E-7247-8B1F-AA88F396EB08}">
      <dsp:nvSpPr>
        <dsp:cNvPr id="0" name=""/>
        <dsp:cNvSpPr/>
      </dsp:nvSpPr>
      <dsp:spPr>
        <a:xfrm>
          <a:off x="6304115" y="686109"/>
          <a:ext cx="1922596" cy="914812"/>
        </a:xfrm>
        <a:prstGeom prst="roundRect">
          <a:avLst/>
        </a:prstGeom>
        <a:solidFill>
          <a:schemeClr val="accent6"/>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Months 9-10</a:t>
          </a:r>
          <a:endParaRPr lang="en-US" sz="2500" kern="1200" dirty="0"/>
        </a:p>
      </dsp:txBody>
      <dsp:txXfrm>
        <a:off x="6348772" y="730766"/>
        <a:ext cx="1833282" cy="82549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18112B-9C83-C64A-8008-EE4DB7A7428B}" type="datetimeFigureOut">
              <a:rPr lang="en-US" smtClean="0"/>
              <a:pPr/>
              <a:t>4/17/2017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0939EE-9F68-5F42-BE1A-2FAF968F1325}" type="slidenum">
              <a:rPr lang="en-US" smtClean="0"/>
              <a:pPr/>
              <a:t>‹#›</a:t>
            </a:fld>
            <a:endParaRPr lang="en-US"/>
          </a:p>
        </p:txBody>
      </p:sp>
    </p:spTree>
    <p:extLst>
      <p:ext uri="{BB962C8B-B14F-4D97-AF65-F5344CB8AC3E}">
        <p14:creationId xmlns:p14="http://schemas.microsoft.com/office/powerpoint/2010/main" xmlns="" val="1024672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upload.wikimedia.org</a:t>
            </a:r>
            <a:r>
              <a:rPr lang="en-US" dirty="0" smtClean="0"/>
              <a:t>/</a:t>
            </a:r>
            <a:r>
              <a:rPr lang="en-US" dirty="0" err="1" smtClean="0"/>
              <a:t>wikipedia</a:t>
            </a:r>
            <a:r>
              <a:rPr lang="en-US" dirty="0" smtClean="0"/>
              <a:t>/commons/0/00/</a:t>
            </a:r>
            <a:r>
              <a:rPr lang="en-US" dirty="0" err="1" smtClean="0"/>
              <a:t>NIH_Clinical_Research_Center_aerial.jpg</a:t>
            </a:r>
            <a:endParaRPr lang="en-US" dirty="0"/>
          </a:p>
        </p:txBody>
      </p:sp>
      <p:sp>
        <p:nvSpPr>
          <p:cNvPr id="4" name="Slide Number Placeholder 3"/>
          <p:cNvSpPr>
            <a:spLocks noGrp="1"/>
          </p:cNvSpPr>
          <p:nvPr>
            <p:ph type="sldNum" sz="quarter" idx="10"/>
          </p:nvPr>
        </p:nvSpPr>
        <p:spPr/>
        <p:txBody>
          <a:bodyPr/>
          <a:lstStyle/>
          <a:p>
            <a:fld id="{350939EE-9F68-5F42-BE1A-2FAF968F1325}" type="slidenum">
              <a:rPr lang="en-US" smtClean="0"/>
              <a:pPr/>
              <a:t>21</a:t>
            </a:fld>
            <a:endParaRPr lang="en-US"/>
          </a:p>
        </p:txBody>
      </p:sp>
    </p:spTree>
    <p:extLst>
      <p:ext uri="{BB962C8B-B14F-4D97-AF65-F5344CB8AC3E}">
        <p14:creationId xmlns:p14="http://schemas.microsoft.com/office/powerpoint/2010/main" xmlns="" val="1545536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nihrecord.od.nih.gov</a:t>
            </a:r>
            <a:r>
              <a:rPr lang="en-US" dirty="0" smtClean="0"/>
              <a:t>/newsletters/2010/04_16_2010/story7.htm</a:t>
            </a:r>
            <a:endParaRPr lang="en-US" dirty="0"/>
          </a:p>
        </p:txBody>
      </p:sp>
      <p:sp>
        <p:nvSpPr>
          <p:cNvPr id="4" name="Slide Number Placeholder 3"/>
          <p:cNvSpPr>
            <a:spLocks noGrp="1"/>
          </p:cNvSpPr>
          <p:nvPr>
            <p:ph type="sldNum" sz="quarter" idx="10"/>
          </p:nvPr>
        </p:nvSpPr>
        <p:spPr/>
        <p:txBody>
          <a:bodyPr/>
          <a:lstStyle/>
          <a:p>
            <a:fld id="{350939EE-9F68-5F42-BE1A-2FAF968F1325}" type="slidenum">
              <a:rPr lang="en-US" smtClean="0"/>
              <a:pPr/>
              <a:t>41</a:t>
            </a:fld>
            <a:endParaRPr lang="en-US"/>
          </a:p>
        </p:txBody>
      </p:sp>
    </p:spTree>
    <p:extLst>
      <p:ext uri="{BB962C8B-B14F-4D97-AF65-F5344CB8AC3E}">
        <p14:creationId xmlns:p14="http://schemas.microsoft.com/office/powerpoint/2010/main" xmlns="" val="1121329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D51DF3C-44B7-BE4A-A66D-031E185E06D8}"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3B91B-1551-F94E-A35A-11287B9A9A8D}"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51DF3C-44B7-BE4A-A66D-031E185E06D8}"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3B91B-1551-F94E-A35A-11287B9A9A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51DF3C-44B7-BE4A-A66D-031E185E06D8}" type="datetimeFigureOut">
              <a:rPr lang="en-US" smtClean="0"/>
              <a:pPr/>
              <a:t>4/17/2017</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C863B91B-1551-F94E-A35A-11287B9A9A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51DF3C-44B7-BE4A-A66D-031E185E06D8}"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3B91B-1551-F94E-A35A-11287B9A9A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D51DF3C-44B7-BE4A-A66D-031E185E06D8}"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3B91B-1551-F94E-A35A-11287B9A9A8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51DF3C-44B7-BE4A-A66D-031E185E06D8}" type="datetimeFigureOut">
              <a:rPr lang="en-US" smtClean="0"/>
              <a:pPr/>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3B91B-1551-F94E-A35A-11287B9A9A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D51DF3C-44B7-BE4A-A66D-031E185E06D8}" type="datetimeFigureOut">
              <a:rPr lang="en-US" smtClean="0"/>
              <a:pPr/>
              <a:t>4/17/2017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63B91B-1551-F94E-A35A-11287B9A9A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D51DF3C-44B7-BE4A-A66D-031E185E06D8}" type="datetimeFigureOut">
              <a:rPr lang="en-US" smtClean="0"/>
              <a:pPr/>
              <a:t>4/17/2017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63B91B-1551-F94E-A35A-11287B9A9A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1DF3C-44B7-BE4A-A66D-031E185E06D8}" type="datetimeFigureOut">
              <a:rPr lang="en-US" smtClean="0"/>
              <a:pPr/>
              <a:t>4/17/2017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63B91B-1551-F94E-A35A-11287B9A9A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51DF3C-44B7-BE4A-A66D-031E185E06D8}" type="datetimeFigureOut">
              <a:rPr lang="en-US" smtClean="0"/>
              <a:pPr/>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3B91B-1551-F94E-A35A-11287B9A9A8D}"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D51DF3C-44B7-BE4A-A66D-031E185E06D8}" type="datetimeFigureOut">
              <a:rPr lang="en-US" smtClean="0"/>
              <a:pPr/>
              <a:t>4/17/2017</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C863B91B-1551-F94E-A35A-11287B9A9A8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D51DF3C-44B7-BE4A-A66D-031E185E06D8}" type="datetimeFigureOut">
              <a:rPr lang="en-US" smtClean="0"/>
              <a:pPr/>
              <a:t>4/17/2017</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863B91B-1551-F94E-A35A-11287B9A9A8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csr.nih.gov/guidelines/guidelines.ht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12"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microsoft.com/office/2007/relationships/diagramDrawing" Target="../diagrams/drawing2.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commons.era.nih.gov/common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024" y="1212484"/>
            <a:ext cx="8077200" cy="1673352"/>
          </a:xfrm>
        </p:spPr>
        <p:txBody>
          <a:bodyPr/>
          <a:lstStyle/>
          <a:p>
            <a:r>
              <a:rPr lang="en-US" dirty="0"/>
              <a:t>Research Grants and </a:t>
            </a:r>
            <a:r>
              <a:rPr lang="en-US" dirty="0" smtClean="0"/>
              <a:t>Contracts</a:t>
            </a:r>
            <a:endParaRPr lang="en-US" dirty="0"/>
          </a:p>
        </p:txBody>
      </p:sp>
      <p:sp>
        <p:nvSpPr>
          <p:cNvPr id="3" name="Subtitle 2"/>
          <p:cNvSpPr>
            <a:spLocks noGrp="1"/>
          </p:cNvSpPr>
          <p:nvPr>
            <p:ph type="subTitle" idx="1"/>
          </p:nvPr>
        </p:nvSpPr>
        <p:spPr>
          <a:xfrm>
            <a:off x="529024" y="2989120"/>
            <a:ext cx="8077200" cy="1499616"/>
          </a:xfrm>
        </p:spPr>
        <p:txBody>
          <a:bodyPr>
            <a:normAutofit lnSpcReduction="10000"/>
          </a:bodyPr>
          <a:lstStyle/>
          <a:p>
            <a:r>
              <a:rPr lang="en-US" dirty="0" smtClean="0"/>
              <a:t>William S. Messer, Jr., Ph.D.</a:t>
            </a:r>
          </a:p>
          <a:p>
            <a:r>
              <a:rPr lang="en-US" dirty="0" smtClean="0"/>
              <a:t>Vice President of Research</a:t>
            </a:r>
          </a:p>
          <a:p>
            <a:r>
              <a:rPr lang="en-US" dirty="0" smtClean="0"/>
              <a:t>The University of Toledo</a:t>
            </a:r>
            <a:endParaRPr lang="en-US" dirty="0"/>
          </a:p>
          <a:p>
            <a:endParaRPr lang="en-US" dirty="0" smtClean="0"/>
          </a:p>
          <a:p>
            <a:r>
              <a:rPr lang="en-US" dirty="0" smtClean="0"/>
              <a:t>April 1, 2016</a:t>
            </a:r>
            <a:endParaRPr lang="en-US" dirty="0"/>
          </a:p>
        </p:txBody>
      </p:sp>
    </p:spTree>
    <p:extLst>
      <p:ext uri="{BB962C8B-B14F-4D97-AF65-F5344CB8AC3E}">
        <p14:creationId xmlns:p14="http://schemas.microsoft.com/office/powerpoint/2010/main" xmlns="" val="1374133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Research Agencies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Department of Health and Human Services</a:t>
            </a:r>
          </a:p>
          <a:p>
            <a:pPr lvl="1"/>
            <a:r>
              <a:rPr lang="en-US" dirty="0"/>
              <a:t>National Institutes of Health (NIH)</a:t>
            </a:r>
          </a:p>
          <a:p>
            <a:r>
              <a:rPr lang="en-US" dirty="0"/>
              <a:t>National Science Foundation (NSF)</a:t>
            </a:r>
          </a:p>
          <a:p>
            <a:r>
              <a:rPr lang="en-US" dirty="0"/>
              <a:t>National Oceanic and Atmospheric Administration (NOAA) </a:t>
            </a:r>
          </a:p>
          <a:p>
            <a:r>
              <a:rPr lang="en-US" dirty="0"/>
              <a:t>Environmental Protection Agency (EPA)</a:t>
            </a:r>
          </a:p>
          <a:p>
            <a:r>
              <a:rPr lang="en-US" dirty="0"/>
              <a:t>National Aeronautics and Space Agency (NASA)</a:t>
            </a:r>
          </a:p>
          <a:p>
            <a:r>
              <a:rPr lang="en-US" dirty="0"/>
              <a:t>Department of Energy</a:t>
            </a:r>
          </a:p>
          <a:p>
            <a:r>
              <a:rPr lang="en-US" dirty="0"/>
              <a:t>Department of Defense</a:t>
            </a:r>
          </a:p>
          <a:p>
            <a:r>
              <a:rPr lang="en-US" dirty="0"/>
              <a:t>Department of Education</a:t>
            </a:r>
          </a:p>
          <a:p>
            <a:r>
              <a:rPr lang="en-US" dirty="0"/>
              <a:t>Department of Justice</a:t>
            </a:r>
          </a:p>
          <a:p>
            <a:r>
              <a:rPr lang="en-US" dirty="0" smtClean="0"/>
              <a:t>Others</a:t>
            </a:r>
            <a:endParaRPr lang="en-US" dirty="0"/>
          </a:p>
          <a:p>
            <a:endParaRPr lang="en-US" dirty="0"/>
          </a:p>
          <a:p>
            <a:endParaRPr lang="en-US" dirty="0"/>
          </a:p>
        </p:txBody>
      </p:sp>
    </p:spTree>
    <p:extLst>
      <p:ext uri="{BB962C8B-B14F-4D97-AF65-F5344CB8AC3E}">
        <p14:creationId xmlns:p14="http://schemas.microsoft.com/office/powerpoint/2010/main" xmlns="" val="2262454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Mechanisms</a:t>
            </a:r>
            <a:endParaRPr lang="en-US" dirty="0"/>
          </a:p>
        </p:txBody>
      </p:sp>
      <p:sp>
        <p:nvSpPr>
          <p:cNvPr id="3" name="Content Placeholder 2"/>
          <p:cNvSpPr>
            <a:spLocks noGrp="1"/>
          </p:cNvSpPr>
          <p:nvPr>
            <p:ph idx="1"/>
          </p:nvPr>
        </p:nvSpPr>
        <p:spPr/>
        <p:txBody>
          <a:bodyPr/>
          <a:lstStyle/>
          <a:p>
            <a:r>
              <a:rPr lang="en-US" dirty="0" smtClean="0"/>
              <a:t>Assistance mechanisms</a:t>
            </a:r>
          </a:p>
          <a:p>
            <a:pPr lvl="1"/>
            <a:r>
              <a:rPr lang="en-US" dirty="0" smtClean="0"/>
              <a:t>Grants</a:t>
            </a:r>
            <a:endParaRPr lang="en-US" dirty="0"/>
          </a:p>
          <a:p>
            <a:pPr lvl="1"/>
            <a:r>
              <a:rPr lang="en-US" dirty="0"/>
              <a:t>Cooperative </a:t>
            </a:r>
            <a:r>
              <a:rPr lang="en-US" dirty="0" smtClean="0"/>
              <a:t>Agreements</a:t>
            </a:r>
            <a:endParaRPr lang="en-US" dirty="0"/>
          </a:p>
          <a:p>
            <a:r>
              <a:rPr lang="en-US" dirty="0" smtClean="0"/>
              <a:t>Procurement mechanisms</a:t>
            </a:r>
          </a:p>
          <a:p>
            <a:pPr lvl="1"/>
            <a:r>
              <a:rPr lang="en-US" dirty="0" smtClean="0"/>
              <a:t>Contracts</a:t>
            </a:r>
            <a:endParaRPr lang="en-US" dirty="0"/>
          </a:p>
          <a:p>
            <a:endParaRPr lang="en-US" dirty="0"/>
          </a:p>
          <a:p>
            <a:endParaRPr lang="en-US" dirty="0"/>
          </a:p>
        </p:txBody>
      </p:sp>
    </p:spTree>
    <p:extLst>
      <p:ext uri="{BB962C8B-B14F-4D97-AF65-F5344CB8AC3E}">
        <p14:creationId xmlns:p14="http://schemas.microsoft.com/office/powerpoint/2010/main" xmlns="" val="2398384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Grant</a:t>
            </a:r>
            <a:endParaRPr lang="en-US" dirty="0"/>
          </a:p>
        </p:txBody>
      </p:sp>
      <p:sp>
        <p:nvSpPr>
          <p:cNvPr id="3" name="Content Placeholder 2"/>
          <p:cNvSpPr>
            <a:spLocks noGrp="1"/>
          </p:cNvSpPr>
          <p:nvPr>
            <p:ph idx="1"/>
          </p:nvPr>
        </p:nvSpPr>
        <p:spPr/>
        <p:txBody>
          <a:bodyPr/>
          <a:lstStyle/>
          <a:p>
            <a:r>
              <a:rPr lang="en-US" dirty="0" smtClean="0"/>
              <a:t>Financial </a:t>
            </a:r>
            <a:r>
              <a:rPr lang="en-US" dirty="0"/>
              <a:t>assistance mechanism </a:t>
            </a:r>
            <a:r>
              <a:rPr lang="en-US" dirty="0" smtClean="0"/>
              <a:t>whereby money </a:t>
            </a:r>
            <a:r>
              <a:rPr lang="en-US" dirty="0"/>
              <a:t>and/or direct assistance is provided </a:t>
            </a:r>
            <a:r>
              <a:rPr lang="en-US" dirty="0" smtClean="0"/>
              <a:t>to carry </a:t>
            </a:r>
            <a:r>
              <a:rPr lang="en-US" dirty="0"/>
              <a:t>out approved </a:t>
            </a:r>
            <a:r>
              <a:rPr lang="en-US" dirty="0" smtClean="0"/>
              <a:t>activities</a:t>
            </a:r>
            <a:endParaRPr lang="en-US" dirty="0"/>
          </a:p>
          <a:p>
            <a:pPr lvl="1"/>
            <a:r>
              <a:rPr lang="en-US" dirty="0"/>
              <a:t>Usually </a:t>
            </a:r>
            <a:r>
              <a:rPr lang="en-US" dirty="0" smtClean="0"/>
              <a:t>investigator-initiated</a:t>
            </a:r>
            <a:endParaRPr lang="en-US" dirty="0"/>
          </a:p>
          <a:p>
            <a:pPr lvl="1"/>
            <a:r>
              <a:rPr lang="en-US" dirty="0"/>
              <a:t>Relatively </a:t>
            </a:r>
            <a:r>
              <a:rPr lang="en-US" dirty="0" smtClean="0"/>
              <a:t>flexible</a:t>
            </a:r>
            <a:endParaRPr lang="en-US" dirty="0"/>
          </a:p>
          <a:p>
            <a:pPr lvl="1"/>
            <a:r>
              <a:rPr lang="en-US" dirty="0"/>
              <a:t>Governed by “Grants Policy</a:t>
            </a:r>
            <a:r>
              <a:rPr lang="en-US" dirty="0" smtClean="0"/>
              <a:t>”</a:t>
            </a:r>
            <a:endParaRPr lang="en-US" dirty="0"/>
          </a:p>
        </p:txBody>
      </p:sp>
    </p:spTree>
    <p:extLst>
      <p:ext uri="{BB962C8B-B14F-4D97-AF65-F5344CB8AC3E}">
        <p14:creationId xmlns:p14="http://schemas.microsoft.com/office/powerpoint/2010/main" xmlns="" val="2057070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Cooperative Agreement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a:t>
            </a:r>
            <a:r>
              <a:rPr lang="en-US" dirty="0"/>
              <a:t>support mechanism that will have substantial </a:t>
            </a:r>
            <a:r>
              <a:rPr lang="en-US" dirty="0" smtClean="0"/>
              <a:t>federal scientific </a:t>
            </a:r>
            <a:r>
              <a:rPr lang="en-US" dirty="0"/>
              <a:t>and/or programmatic involvement </a:t>
            </a:r>
          </a:p>
          <a:p>
            <a:pPr lvl="1"/>
            <a:r>
              <a:rPr lang="en-US" dirty="0" smtClean="0"/>
              <a:t>After </a:t>
            </a:r>
            <a:r>
              <a:rPr lang="en-US" dirty="0"/>
              <a:t>award, </a:t>
            </a:r>
            <a:r>
              <a:rPr lang="en-US" dirty="0" smtClean="0"/>
              <a:t>government </a:t>
            </a:r>
            <a:r>
              <a:rPr lang="en-US" dirty="0"/>
              <a:t>scientific or program staff will assist, guide, coordinate, or participate in programmatic activities beyond the normal stewardship responsibility in the  administration of grants </a:t>
            </a:r>
          </a:p>
          <a:p>
            <a:r>
              <a:rPr lang="en-US" dirty="0"/>
              <a:t>Proposed cooperative agreements will be published as policy announcements, program announcements, or requests </a:t>
            </a:r>
            <a:r>
              <a:rPr lang="en-US" dirty="0" smtClean="0"/>
              <a:t>for applications </a:t>
            </a:r>
            <a:r>
              <a:rPr lang="en-US" dirty="0"/>
              <a:t>(RFA) </a:t>
            </a:r>
            <a:endParaRPr lang="en-US" dirty="0" smtClean="0"/>
          </a:p>
          <a:p>
            <a:pPr lvl="1"/>
            <a:r>
              <a:rPr lang="en-US" dirty="0" smtClean="0"/>
              <a:t>Now </a:t>
            </a:r>
            <a:r>
              <a:rPr lang="en-US" dirty="0"/>
              <a:t>called </a:t>
            </a:r>
            <a:r>
              <a:rPr lang="en-US" dirty="0" smtClean="0"/>
              <a:t>Funding Opportunity </a:t>
            </a:r>
            <a:r>
              <a:rPr lang="en-US" dirty="0"/>
              <a:t>Announcements (FOA</a:t>
            </a:r>
            <a:r>
              <a:rPr lang="en-US" dirty="0" smtClean="0"/>
              <a:t>)</a:t>
            </a:r>
            <a:endParaRPr lang="en-US" dirty="0"/>
          </a:p>
        </p:txBody>
      </p:sp>
    </p:spTree>
    <p:extLst>
      <p:ext uri="{BB962C8B-B14F-4D97-AF65-F5344CB8AC3E}">
        <p14:creationId xmlns:p14="http://schemas.microsoft.com/office/powerpoint/2010/main" xmlns="" val="2378691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Contract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Legal </a:t>
            </a:r>
            <a:r>
              <a:rPr lang="en-US" dirty="0"/>
              <a:t>instrument used to reflect a </a:t>
            </a:r>
            <a:r>
              <a:rPr lang="en-US" dirty="0" smtClean="0"/>
              <a:t>relationship between </a:t>
            </a:r>
            <a:r>
              <a:rPr lang="en-US" dirty="0"/>
              <a:t>the Federal Government and the </a:t>
            </a:r>
            <a:r>
              <a:rPr lang="en-US" dirty="0" smtClean="0"/>
              <a:t>recipient </a:t>
            </a:r>
            <a:r>
              <a:rPr lang="en-US" dirty="0"/>
              <a:t>whenever the principal purpose </a:t>
            </a:r>
            <a:r>
              <a:rPr lang="en-US" dirty="0" smtClean="0"/>
              <a:t>of </a:t>
            </a:r>
            <a:r>
              <a:rPr lang="en-US" dirty="0"/>
              <a:t>the transaction is to acquire goods or </a:t>
            </a:r>
            <a:r>
              <a:rPr lang="en-US" dirty="0" smtClean="0"/>
              <a:t>services </a:t>
            </a:r>
            <a:r>
              <a:rPr lang="en-US" dirty="0"/>
              <a:t>for the direct benefit or use of </a:t>
            </a:r>
            <a:r>
              <a:rPr lang="en-US" dirty="0" smtClean="0"/>
              <a:t>the </a:t>
            </a:r>
            <a:r>
              <a:rPr lang="en-US" dirty="0"/>
              <a:t>Government </a:t>
            </a:r>
          </a:p>
          <a:p>
            <a:r>
              <a:rPr lang="en-US" dirty="0" smtClean="0"/>
              <a:t>Types</a:t>
            </a:r>
          </a:p>
          <a:p>
            <a:pPr lvl="1"/>
            <a:r>
              <a:rPr lang="en-US" dirty="0" smtClean="0"/>
              <a:t>Fixed-price </a:t>
            </a:r>
            <a:r>
              <a:rPr lang="en-US" dirty="0"/>
              <a:t>and </a:t>
            </a:r>
            <a:r>
              <a:rPr lang="en-US" dirty="0" smtClean="0"/>
              <a:t>cost-reimbursement</a:t>
            </a:r>
            <a:endParaRPr lang="en-US" dirty="0"/>
          </a:p>
          <a:p>
            <a:pPr lvl="1"/>
            <a:r>
              <a:rPr lang="en-US" dirty="0" smtClean="0"/>
              <a:t>Agency-initiated (published </a:t>
            </a:r>
            <a:r>
              <a:rPr lang="en-US" dirty="0"/>
              <a:t>RFPs – </a:t>
            </a:r>
            <a:r>
              <a:rPr lang="en-US" dirty="0" smtClean="0"/>
              <a:t>responses </a:t>
            </a:r>
            <a:r>
              <a:rPr lang="en-US" dirty="0"/>
              <a:t>a</a:t>
            </a:r>
            <a:r>
              <a:rPr lang="en-US" dirty="0" smtClean="0"/>
              <a:t>re bids)</a:t>
            </a:r>
            <a:endParaRPr lang="en-US" dirty="0"/>
          </a:p>
          <a:p>
            <a:pPr lvl="1"/>
            <a:r>
              <a:rPr lang="en-US" dirty="0" smtClean="0"/>
              <a:t>Relatively inflexible (work statements/task orders &amp; deliverables)</a:t>
            </a:r>
            <a:endParaRPr lang="en-US" dirty="0"/>
          </a:p>
          <a:p>
            <a:r>
              <a:rPr lang="en-US" dirty="0" smtClean="0"/>
              <a:t>Federal contracts </a:t>
            </a:r>
            <a:r>
              <a:rPr lang="en-US" dirty="0"/>
              <a:t>are </a:t>
            </a:r>
            <a:r>
              <a:rPr lang="en-US" dirty="0" smtClean="0"/>
              <a:t>governed </a:t>
            </a:r>
            <a:r>
              <a:rPr lang="en-US" dirty="0"/>
              <a:t>by FAR (Federal Acquisition </a:t>
            </a:r>
            <a:r>
              <a:rPr lang="en-US" dirty="0" smtClean="0"/>
              <a:t>Regulations) </a:t>
            </a:r>
          </a:p>
          <a:p>
            <a:pPr lvl="1"/>
            <a:r>
              <a:rPr lang="en-US" dirty="0" smtClean="0"/>
              <a:t>Same rules </a:t>
            </a:r>
            <a:r>
              <a:rPr lang="en-US" dirty="0"/>
              <a:t>as </a:t>
            </a:r>
            <a:r>
              <a:rPr lang="en-US" dirty="0" smtClean="0"/>
              <a:t>defense contractors must </a:t>
            </a:r>
            <a:r>
              <a:rPr lang="en-US" dirty="0"/>
              <a:t>u</a:t>
            </a:r>
            <a:r>
              <a:rPr lang="en-US" dirty="0" smtClean="0"/>
              <a:t>se</a:t>
            </a:r>
            <a:endParaRPr lang="en-US" dirty="0"/>
          </a:p>
          <a:p>
            <a:endParaRPr lang="en-US" dirty="0"/>
          </a:p>
        </p:txBody>
      </p:sp>
    </p:spTree>
    <p:extLst>
      <p:ext uri="{BB962C8B-B14F-4D97-AF65-F5344CB8AC3E}">
        <p14:creationId xmlns:p14="http://schemas.microsoft.com/office/powerpoint/2010/main" xmlns="" val="2792017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Responsibility</a:t>
            </a:r>
            <a:endParaRPr lang="en-US" dirty="0"/>
          </a:p>
        </p:txBody>
      </p:sp>
      <p:sp>
        <p:nvSpPr>
          <p:cNvPr id="3" name="Content Placeholder 2"/>
          <p:cNvSpPr>
            <a:spLocks noGrp="1"/>
          </p:cNvSpPr>
          <p:nvPr>
            <p:ph idx="1"/>
          </p:nvPr>
        </p:nvSpPr>
        <p:spPr/>
        <p:txBody>
          <a:bodyPr>
            <a:normAutofit fontScale="92500" lnSpcReduction="20000"/>
          </a:bodyPr>
          <a:lstStyle/>
          <a:p>
            <a:r>
              <a:rPr lang="en-US" dirty="0"/>
              <a:t>Institution, </a:t>
            </a:r>
            <a:r>
              <a:rPr lang="en-US" dirty="0" smtClean="0"/>
              <a:t>not the Principal Investigator (PI), is grantee/</a:t>
            </a:r>
            <a:r>
              <a:rPr lang="en-US" dirty="0"/>
              <a:t>c</a:t>
            </a:r>
            <a:r>
              <a:rPr lang="en-US" dirty="0" smtClean="0"/>
              <a:t>ontractor</a:t>
            </a:r>
            <a:endParaRPr lang="en-US" dirty="0"/>
          </a:p>
          <a:p>
            <a:r>
              <a:rPr lang="en-US" dirty="0" smtClean="0"/>
              <a:t>The PI </a:t>
            </a:r>
            <a:r>
              <a:rPr lang="en-US" dirty="0"/>
              <a:t>is the one individual designated by the applicant organization to direct the project or program to be supported by the </a:t>
            </a:r>
            <a:r>
              <a:rPr lang="en-US" dirty="0" smtClean="0"/>
              <a:t>grant</a:t>
            </a:r>
          </a:p>
          <a:p>
            <a:r>
              <a:rPr lang="en-US" dirty="0" smtClean="0"/>
              <a:t>The </a:t>
            </a:r>
            <a:r>
              <a:rPr lang="en-US" dirty="0"/>
              <a:t>principal investigator is responsible and accountable to applicant organization officials for the proper conduct of the project or </a:t>
            </a:r>
            <a:r>
              <a:rPr lang="en-US" dirty="0" smtClean="0"/>
              <a:t>program</a:t>
            </a:r>
          </a:p>
          <a:p>
            <a:pPr lvl="1"/>
            <a:r>
              <a:rPr lang="en-US" dirty="0" smtClean="0"/>
              <a:t>Multiple PIs also are recognized</a:t>
            </a:r>
          </a:p>
          <a:p>
            <a:pPr lvl="2"/>
            <a:r>
              <a:rPr lang="en-US" dirty="0" smtClean="0"/>
              <a:t>Management plan for multiple PIs </a:t>
            </a:r>
            <a:endParaRPr lang="en-US" dirty="0"/>
          </a:p>
          <a:p>
            <a:r>
              <a:rPr lang="en-US" dirty="0" smtClean="0"/>
              <a:t>The institution </a:t>
            </a:r>
            <a:r>
              <a:rPr lang="en-US" dirty="0"/>
              <a:t>is </a:t>
            </a:r>
            <a:r>
              <a:rPr lang="en-US" dirty="0" smtClean="0"/>
              <a:t>legally responsible </a:t>
            </a:r>
            <a:r>
              <a:rPr lang="en-US" dirty="0"/>
              <a:t>and </a:t>
            </a:r>
            <a:r>
              <a:rPr lang="en-US" dirty="0" smtClean="0"/>
              <a:t>accountable </a:t>
            </a:r>
            <a:r>
              <a:rPr lang="en-US" dirty="0"/>
              <a:t>to </a:t>
            </a:r>
            <a:r>
              <a:rPr lang="en-US" dirty="0" smtClean="0"/>
              <a:t>agency</a:t>
            </a:r>
            <a:endParaRPr lang="en-US" dirty="0"/>
          </a:p>
        </p:txBody>
      </p:sp>
    </p:spTree>
    <p:extLst>
      <p:ext uri="{BB962C8B-B14F-4D97-AF65-F5344CB8AC3E}">
        <p14:creationId xmlns:p14="http://schemas.microsoft.com/office/powerpoint/2010/main" xmlns="" val="709562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Allocated Costs</a:t>
            </a:r>
            <a:endParaRPr lang="en-US" dirty="0"/>
          </a:p>
        </p:txBody>
      </p:sp>
      <p:sp>
        <p:nvSpPr>
          <p:cNvPr id="3" name="Content Placeholder 2"/>
          <p:cNvSpPr>
            <a:spLocks noGrp="1"/>
          </p:cNvSpPr>
          <p:nvPr>
            <p:ph idx="1"/>
          </p:nvPr>
        </p:nvSpPr>
        <p:spPr/>
        <p:txBody>
          <a:bodyPr/>
          <a:lstStyle/>
          <a:p>
            <a:r>
              <a:rPr lang="en-US" dirty="0"/>
              <a:t>Grant </a:t>
            </a:r>
            <a:r>
              <a:rPr lang="en-US" dirty="0" smtClean="0"/>
              <a:t>costs (i.e., </a:t>
            </a:r>
            <a:r>
              <a:rPr lang="en-US" dirty="0"/>
              <a:t>the money that comes to the </a:t>
            </a:r>
            <a:r>
              <a:rPr lang="en-US" dirty="0" smtClean="0"/>
              <a:t>university) </a:t>
            </a:r>
            <a:r>
              <a:rPr lang="en-US" dirty="0"/>
              <a:t>are often broken out into two components:</a:t>
            </a:r>
          </a:p>
          <a:p>
            <a:pPr lvl="1"/>
            <a:r>
              <a:rPr lang="en-US" dirty="0"/>
              <a:t>Direct costs </a:t>
            </a:r>
          </a:p>
          <a:p>
            <a:pPr lvl="1"/>
            <a:r>
              <a:rPr lang="en-US" dirty="0"/>
              <a:t>Indirect costs </a:t>
            </a:r>
            <a:r>
              <a:rPr lang="en-US" dirty="0" smtClean="0"/>
              <a:t>(aka Facilities </a:t>
            </a:r>
            <a:r>
              <a:rPr lang="en-US" dirty="0"/>
              <a:t>and </a:t>
            </a:r>
            <a:r>
              <a:rPr lang="en-US" dirty="0" smtClean="0"/>
              <a:t>Administrative or </a:t>
            </a:r>
            <a:r>
              <a:rPr lang="en-US" dirty="0"/>
              <a:t>F&amp;</a:t>
            </a:r>
            <a:r>
              <a:rPr lang="en-US" dirty="0" smtClean="0"/>
              <a:t>A)</a:t>
            </a:r>
            <a:endParaRPr lang="en-US" dirty="0"/>
          </a:p>
        </p:txBody>
      </p:sp>
    </p:spTree>
    <p:extLst>
      <p:ext uri="{BB962C8B-B14F-4D97-AF65-F5344CB8AC3E}">
        <p14:creationId xmlns:p14="http://schemas.microsoft.com/office/powerpoint/2010/main" xmlns="" val="2539011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Costs…</a:t>
            </a:r>
            <a:endParaRPr lang="en-US" dirty="0"/>
          </a:p>
        </p:txBody>
      </p:sp>
      <p:sp>
        <p:nvSpPr>
          <p:cNvPr id="3" name="Content Placeholder 2"/>
          <p:cNvSpPr>
            <a:spLocks noGrp="1"/>
          </p:cNvSpPr>
          <p:nvPr>
            <p:ph idx="1"/>
          </p:nvPr>
        </p:nvSpPr>
        <p:spPr/>
        <p:txBody>
          <a:bodyPr>
            <a:normAutofit/>
          </a:bodyPr>
          <a:lstStyle/>
          <a:p>
            <a:r>
              <a:rPr lang="en-US" dirty="0"/>
              <a:t>“…any cost that can be specifically identified with a particular project, program, or activity or that can be directly assigned to such activities relatively easily and with a high degree of </a:t>
            </a:r>
            <a:r>
              <a:rPr lang="en-US" dirty="0" smtClean="0"/>
              <a:t>accuracy”</a:t>
            </a:r>
            <a:endParaRPr lang="en-US" dirty="0"/>
          </a:p>
          <a:p>
            <a:r>
              <a:rPr lang="en-US" dirty="0" smtClean="0"/>
              <a:t>“…include</a:t>
            </a:r>
            <a:r>
              <a:rPr lang="en-US" dirty="0"/>
              <a:t>, but are not limited to, salaries, travel, equipment, and supplies directly benefiting the grant-supported project or activity</a:t>
            </a:r>
            <a:r>
              <a:rPr lang="en-US" dirty="0" smtClean="0"/>
              <a:t>.”</a:t>
            </a:r>
            <a:endParaRPr lang="en-US" dirty="0"/>
          </a:p>
          <a:p>
            <a:endParaRPr lang="en-US" dirty="0"/>
          </a:p>
        </p:txBody>
      </p:sp>
    </p:spTree>
    <p:extLst>
      <p:ext uri="{BB962C8B-B14F-4D97-AF65-F5344CB8AC3E}">
        <p14:creationId xmlns:p14="http://schemas.microsoft.com/office/powerpoint/2010/main" xmlns="" val="3875612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Costs</a:t>
            </a:r>
            <a:endParaRPr lang="en-US" dirty="0"/>
          </a:p>
        </p:txBody>
      </p:sp>
      <p:sp>
        <p:nvSpPr>
          <p:cNvPr id="3" name="Content Placeholder 2"/>
          <p:cNvSpPr>
            <a:spLocks noGrp="1"/>
          </p:cNvSpPr>
          <p:nvPr>
            <p:ph idx="1"/>
          </p:nvPr>
        </p:nvSpPr>
        <p:spPr/>
        <p:txBody>
          <a:bodyPr>
            <a:normAutofit/>
          </a:bodyPr>
          <a:lstStyle/>
          <a:p>
            <a:r>
              <a:rPr lang="en-US" dirty="0"/>
              <a:t>“Costs that are incurred by a grantee for common or joint objectives and that, therefore, cannot be identified specifically with a particular project or program</a:t>
            </a:r>
            <a:r>
              <a:rPr lang="en-US" dirty="0" smtClean="0"/>
              <a:t>.”</a:t>
            </a:r>
            <a:endParaRPr lang="en-US" dirty="0"/>
          </a:p>
          <a:p>
            <a:r>
              <a:rPr lang="en-US" dirty="0"/>
              <a:t>Includes many </a:t>
            </a:r>
            <a:r>
              <a:rPr lang="en-US" dirty="0" smtClean="0"/>
              <a:t>common </a:t>
            </a:r>
            <a:r>
              <a:rPr lang="en-US" dirty="0"/>
              <a:t>needs to run a research institution: buildings, </a:t>
            </a:r>
            <a:r>
              <a:rPr lang="en-US" dirty="0" smtClean="0"/>
              <a:t>core labs, lab </a:t>
            </a:r>
            <a:r>
              <a:rPr lang="en-US" dirty="0"/>
              <a:t>renovations, utilities, animal facilities, research equipment, compliance programs (IRB, IACUC), general support staff, etc</a:t>
            </a:r>
            <a:r>
              <a:rPr lang="en-US" dirty="0" smtClean="0"/>
              <a:t>.</a:t>
            </a:r>
            <a:endParaRPr lang="en-US" dirty="0"/>
          </a:p>
        </p:txBody>
      </p:sp>
    </p:spTree>
    <p:extLst>
      <p:ext uri="{BB962C8B-B14F-4D97-AF65-F5344CB8AC3E}">
        <p14:creationId xmlns:p14="http://schemas.microsoft.com/office/powerpoint/2010/main" xmlns="" val="3149584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costs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Institutions </a:t>
            </a:r>
            <a:r>
              <a:rPr lang="en-US" dirty="0"/>
              <a:t>negotiate with the federal government to determine their indirect cost rate at 4-year </a:t>
            </a:r>
            <a:r>
              <a:rPr lang="en-US" dirty="0" smtClean="0"/>
              <a:t>intervals</a:t>
            </a:r>
            <a:endParaRPr lang="en-US" dirty="0"/>
          </a:p>
          <a:p>
            <a:r>
              <a:rPr lang="en-US" dirty="0"/>
              <a:t>UT rates:</a:t>
            </a:r>
          </a:p>
          <a:p>
            <a:pPr lvl="1"/>
            <a:r>
              <a:rPr lang="en-US" dirty="0" smtClean="0"/>
              <a:t>Health Science Campus </a:t>
            </a:r>
            <a:r>
              <a:rPr lang="en-US" dirty="0"/>
              <a:t>– 51.5%</a:t>
            </a:r>
          </a:p>
          <a:p>
            <a:pPr lvl="1"/>
            <a:r>
              <a:rPr lang="en-US" dirty="0" smtClean="0"/>
              <a:t>Main Campus </a:t>
            </a:r>
            <a:r>
              <a:rPr lang="en-US" dirty="0"/>
              <a:t>– 47.5</a:t>
            </a:r>
            <a:r>
              <a:rPr lang="en-US" dirty="0" smtClean="0"/>
              <a:t>%</a:t>
            </a:r>
            <a:endParaRPr lang="en-US" dirty="0"/>
          </a:p>
          <a:p>
            <a:r>
              <a:rPr lang="en-US" dirty="0" smtClean="0"/>
              <a:t>For </a:t>
            </a:r>
            <a:r>
              <a:rPr lang="en-US" dirty="0"/>
              <a:t>every $100 of direct costs on a NIH grant, NIH pays UT $51.50 if the work is conducted on the </a:t>
            </a:r>
            <a:r>
              <a:rPr lang="en-US" dirty="0" smtClean="0"/>
              <a:t>HSC</a:t>
            </a:r>
            <a:endParaRPr lang="en-US" dirty="0"/>
          </a:p>
          <a:p>
            <a:r>
              <a:rPr lang="en-US" dirty="0"/>
              <a:t>Federal </a:t>
            </a:r>
            <a:r>
              <a:rPr lang="en-US" dirty="0" smtClean="0"/>
              <a:t>indirect cost rates </a:t>
            </a:r>
            <a:r>
              <a:rPr lang="en-US" dirty="0"/>
              <a:t>rarely apply to non-federal </a:t>
            </a:r>
            <a:r>
              <a:rPr lang="en-US" dirty="0" smtClean="0"/>
              <a:t>agencies</a:t>
            </a:r>
            <a:endParaRPr lang="en-US" dirty="0"/>
          </a:p>
          <a:p>
            <a:endParaRPr lang="en-US" dirty="0"/>
          </a:p>
        </p:txBody>
      </p:sp>
    </p:spTree>
    <p:extLst>
      <p:ext uri="{BB962C8B-B14F-4D97-AF65-F5344CB8AC3E}">
        <p14:creationId xmlns:p14="http://schemas.microsoft.com/office/powerpoint/2010/main" xmlns="" val="1406432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a:t>A Brief History of Federal Research Funding</a:t>
            </a:r>
          </a:p>
          <a:p>
            <a:r>
              <a:rPr lang="en-US" dirty="0" smtClean="0"/>
              <a:t>Funding </a:t>
            </a:r>
            <a:r>
              <a:rPr lang="en-US" dirty="0"/>
              <a:t>Sources</a:t>
            </a:r>
          </a:p>
          <a:p>
            <a:r>
              <a:rPr lang="en-US" dirty="0" smtClean="0"/>
              <a:t>Research </a:t>
            </a:r>
            <a:r>
              <a:rPr lang="en-US" dirty="0"/>
              <a:t>Support Mechanisms</a:t>
            </a:r>
          </a:p>
          <a:p>
            <a:r>
              <a:rPr lang="en-US" dirty="0" smtClean="0"/>
              <a:t>Research Proposals</a:t>
            </a:r>
          </a:p>
          <a:p>
            <a:pPr lvl="1"/>
            <a:r>
              <a:rPr lang="en-US" dirty="0" smtClean="0"/>
              <a:t>NIH Submission</a:t>
            </a:r>
          </a:p>
          <a:p>
            <a:pPr lvl="1"/>
            <a:r>
              <a:rPr lang="en-US" dirty="0" smtClean="0"/>
              <a:t>Peer Review</a:t>
            </a:r>
          </a:p>
          <a:p>
            <a:pPr lvl="1"/>
            <a:r>
              <a:rPr lang="en-US" dirty="0" smtClean="0"/>
              <a:t>Funding </a:t>
            </a:r>
            <a:r>
              <a:rPr lang="en-US" dirty="0"/>
              <a:t>Process</a:t>
            </a:r>
          </a:p>
          <a:p>
            <a:endParaRPr lang="en-US" dirty="0"/>
          </a:p>
        </p:txBody>
      </p:sp>
    </p:spTree>
    <p:extLst>
      <p:ext uri="{BB962C8B-B14F-4D97-AF65-F5344CB8AC3E}">
        <p14:creationId xmlns:p14="http://schemas.microsoft.com/office/powerpoint/2010/main" xmlns="" val="4179653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Allowable Costs</a:t>
            </a:r>
            <a:endParaRPr lang="en-US" dirty="0"/>
          </a:p>
        </p:txBody>
      </p:sp>
      <p:sp>
        <p:nvSpPr>
          <p:cNvPr id="3" name="Content Placeholder 2"/>
          <p:cNvSpPr>
            <a:spLocks noGrp="1"/>
          </p:cNvSpPr>
          <p:nvPr>
            <p:ph idx="1"/>
          </p:nvPr>
        </p:nvSpPr>
        <p:spPr/>
        <p:txBody>
          <a:bodyPr/>
          <a:lstStyle/>
          <a:p>
            <a:r>
              <a:rPr lang="en-US" dirty="0" smtClean="0"/>
              <a:t>Mandated by Office </a:t>
            </a:r>
            <a:r>
              <a:rPr lang="en-US" dirty="0"/>
              <a:t>of Management and Budget Circular A21 (OMB A-21): “Cost </a:t>
            </a:r>
            <a:r>
              <a:rPr lang="en-US" dirty="0" smtClean="0"/>
              <a:t>Principles </a:t>
            </a:r>
            <a:r>
              <a:rPr lang="en-US" dirty="0"/>
              <a:t>for Educational </a:t>
            </a:r>
            <a:r>
              <a:rPr lang="en-US" dirty="0" smtClean="0"/>
              <a:t>Institutions”</a:t>
            </a:r>
          </a:p>
          <a:p>
            <a:endParaRPr lang="en-US" dirty="0"/>
          </a:p>
          <a:p>
            <a:endParaRPr lang="en-US" dirty="0" smtClean="0"/>
          </a:p>
          <a:p>
            <a:endParaRPr lang="en-US" dirty="0"/>
          </a:p>
          <a:p>
            <a:endParaRPr lang="en-US" dirty="0" smtClean="0"/>
          </a:p>
          <a:p>
            <a:pPr marL="118872" indent="0" algn="ctr">
              <a:buNone/>
            </a:pPr>
            <a:r>
              <a:rPr lang="en-US" sz="2400" dirty="0" smtClean="0"/>
              <a:t>&lt;http</a:t>
            </a:r>
            <a:r>
              <a:rPr lang="en-US" sz="2400" dirty="0"/>
              <a:t>://</a:t>
            </a:r>
            <a:r>
              <a:rPr lang="en-US" sz="2400" dirty="0" err="1"/>
              <a:t>www.whitehouse.gov</a:t>
            </a:r>
            <a:r>
              <a:rPr lang="en-US" sz="2400" dirty="0"/>
              <a:t>/</a:t>
            </a:r>
            <a:r>
              <a:rPr lang="en-US" sz="2400" dirty="0" err="1"/>
              <a:t>omb</a:t>
            </a:r>
            <a:r>
              <a:rPr lang="en-US" sz="2400" dirty="0"/>
              <a:t>/</a:t>
            </a:r>
            <a:r>
              <a:rPr lang="en-US" sz="2400" dirty="0" smtClean="0"/>
              <a:t>circulars_a021_2004&gt;</a:t>
            </a:r>
            <a:endParaRPr lang="en-US" sz="2400" dirty="0"/>
          </a:p>
        </p:txBody>
      </p:sp>
      <p:pic>
        <p:nvPicPr>
          <p:cNvPr id="4" name="Picture 3"/>
          <p:cNvPicPr>
            <a:picLocks noChangeAspect="1"/>
          </p:cNvPicPr>
          <p:nvPr/>
        </p:nvPicPr>
        <p:blipFill>
          <a:blip r:embed="rId2"/>
          <a:stretch>
            <a:fillRect/>
          </a:stretch>
        </p:blipFill>
        <p:spPr>
          <a:xfrm>
            <a:off x="0" y="3856620"/>
            <a:ext cx="9144000" cy="833828"/>
          </a:xfrm>
          <a:prstGeom prst="rect">
            <a:avLst/>
          </a:prstGeom>
        </p:spPr>
      </p:pic>
    </p:spTree>
    <p:extLst>
      <p:ext uri="{BB962C8B-B14F-4D97-AF65-F5344CB8AC3E}">
        <p14:creationId xmlns:p14="http://schemas.microsoft.com/office/powerpoint/2010/main" xmlns="" val="3741851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Institutes of Health</a:t>
            </a:r>
            <a:endParaRPr lang="en-US" dirty="0"/>
          </a:p>
        </p:txBody>
      </p:sp>
      <p:pic>
        <p:nvPicPr>
          <p:cNvPr id="5" name="Content Placeholder 4"/>
          <p:cNvPicPr>
            <a:picLocks noGrp="1" noChangeAspect="1"/>
          </p:cNvPicPr>
          <p:nvPr>
            <p:ph idx="1"/>
          </p:nvPr>
        </p:nvPicPr>
        <p:blipFill>
          <a:blip r:embed="rId3"/>
          <a:srcRect t="12526" b="12526"/>
          <a:stretch>
            <a:fillRect/>
          </a:stretch>
        </p:blipFill>
        <p:spPr/>
      </p:pic>
    </p:spTree>
    <p:extLst>
      <p:ext uri="{BB962C8B-B14F-4D97-AF65-F5344CB8AC3E}">
        <p14:creationId xmlns:p14="http://schemas.microsoft.com/office/powerpoint/2010/main" xmlns="" val="4091233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 Research Programs</a:t>
            </a:r>
            <a:endParaRPr lang="en-US" dirty="0"/>
          </a:p>
        </p:txBody>
      </p:sp>
      <p:sp>
        <p:nvSpPr>
          <p:cNvPr id="3" name="Content Placeholder 2"/>
          <p:cNvSpPr>
            <a:spLocks noGrp="1"/>
          </p:cNvSpPr>
          <p:nvPr>
            <p:ph idx="1"/>
          </p:nvPr>
        </p:nvSpPr>
        <p:spPr/>
        <p:txBody>
          <a:bodyPr/>
          <a:lstStyle/>
          <a:p>
            <a:r>
              <a:rPr lang="en-US" dirty="0" smtClean="0"/>
              <a:t>Intramural programs</a:t>
            </a:r>
          </a:p>
          <a:p>
            <a:pPr lvl="1"/>
            <a:r>
              <a:rPr lang="en-US" dirty="0" smtClean="0"/>
              <a:t>Laboratories </a:t>
            </a:r>
            <a:r>
              <a:rPr lang="en-US" dirty="0"/>
              <a:t>primarily at the campus in Bethesda, </a:t>
            </a:r>
            <a:r>
              <a:rPr lang="en-US" dirty="0" smtClean="0"/>
              <a:t>MD</a:t>
            </a:r>
          </a:p>
          <a:p>
            <a:pPr lvl="1"/>
            <a:r>
              <a:rPr lang="en-US" dirty="0" smtClean="0"/>
              <a:t>~</a:t>
            </a:r>
            <a:r>
              <a:rPr lang="en-US" dirty="0"/>
              <a:t>10% of the NIH </a:t>
            </a:r>
            <a:r>
              <a:rPr lang="en-US" dirty="0" smtClean="0"/>
              <a:t>budget</a:t>
            </a:r>
            <a:endParaRPr lang="en-US" dirty="0"/>
          </a:p>
          <a:p>
            <a:r>
              <a:rPr lang="en-US" dirty="0"/>
              <a:t>Extramural p</a:t>
            </a:r>
            <a:r>
              <a:rPr lang="en-US" dirty="0" smtClean="0"/>
              <a:t>rograms</a:t>
            </a:r>
          </a:p>
          <a:p>
            <a:pPr lvl="1"/>
            <a:r>
              <a:rPr lang="en-US" dirty="0"/>
              <a:t>R</a:t>
            </a:r>
            <a:r>
              <a:rPr lang="en-US" dirty="0" smtClean="0"/>
              <a:t>esearch </a:t>
            </a:r>
            <a:r>
              <a:rPr lang="en-US" dirty="0"/>
              <a:t>funding for research laboratories throughout the U.S. and the world. </a:t>
            </a:r>
            <a:endParaRPr lang="en-US" dirty="0" smtClean="0"/>
          </a:p>
          <a:p>
            <a:pPr lvl="1"/>
            <a:r>
              <a:rPr lang="en-US" dirty="0" smtClean="0"/>
              <a:t>~</a:t>
            </a:r>
            <a:r>
              <a:rPr lang="en-US" dirty="0"/>
              <a:t>80% of the NIH budget </a:t>
            </a:r>
          </a:p>
          <a:p>
            <a:endParaRPr lang="en-US" dirty="0" smtClean="0"/>
          </a:p>
          <a:p>
            <a:endParaRPr lang="en-US" dirty="0"/>
          </a:p>
        </p:txBody>
      </p:sp>
    </p:spTree>
    <p:extLst>
      <p:ext uri="{BB962C8B-B14F-4D97-AF65-F5344CB8AC3E}">
        <p14:creationId xmlns:p14="http://schemas.microsoft.com/office/powerpoint/2010/main" xmlns="" val="3789392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Grants.gov</a:t>
            </a:r>
            <a:endParaRPr lang="en-US" dirty="0"/>
          </a:p>
        </p:txBody>
      </p:sp>
      <p:sp>
        <p:nvSpPr>
          <p:cNvPr id="3" name="Content Placeholder 2"/>
          <p:cNvSpPr>
            <a:spLocks noGrp="1"/>
          </p:cNvSpPr>
          <p:nvPr>
            <p:ph idx="1"/>
          </p:nvPr>
        </p:nvSpPr>
        <p:spPr>
          <a:xfrm>
            <a:off x="457200" y="1775192"/>
            <a:ext cx="8229600" cy="1203992"/>
          </a:xfrm>
        </p:spPr>
        <p:txBody>
          <a:bodyPr/>
          <a:lstStyle/>
          <a:p>
            <a:r>
              <a:rPr lang="en-US" dirty="0"/>
              <a:t>http://</a:t>
            </a:r>
            <a:r>
              <a:rPr lang="en-US" dirty="0" err="1"/>
              <a:t>grants.nih.gov</a:t>
            </a:r>
            <a:r>
              <a:rPr lang="en-US" dirty="0"/>
              <a:t>/grants/</a:t>
            </a:r>
            <a:r>
              <a:rPr lang="en-US" dirty="0" err="1"/>
              <a:t>oer.htm</a:t>
            </a:r>
            <a:endParaRPr lang="en-US" dirty="0"/>
          </a:p>
        </p:txBody>
      </p:sp>
      <p:pic>
        <p:nvPicPr>
          <p:cNvPr id="5" name="Picture 4" descr="Screen Shot 2016-02-19 at 10.31.10 A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69999" y="2469286"/>
            <a:ext cx="6604001" cy="4269184"/>
          </a:xfrm>
          <a:prstGeom prst="rect">
            <a:avLst/>
          </a:prstGeom>
        </p:spPr>
      </p:pic>
    </p:spTree>
    <p:extLst>
      <p:ext uri="{BB962C8B-B14F-4D97-AF65-F5344CB8AC3E}">
        <p14:creationId xmlns:p14="http://schemas.microsoft.com/office/powerpoint/2010/main" xmlns="" val="1920974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 Extramural Programs</a:t>
            </a:r>
            <a:endParaRPr lang="en-US" dirty="0"/>
          </a:p>
        </p:txBody>
      </p:sp>
      <p:sp>
        <p:nvSpPr>
          <p:cNvPr id="4" name="Rectangle 2"/>
          <p:cNvSpPr>
            <a:spLocks noChangeArrowheads="1"/>
          </p:cNvSpPr>
          <p:nvPr/>
        </p:nvSpPr>
        <p:spPr bwMode="auto">
          <a:xfrm>
            <a:off x="2380085" y="2660400"/>
            <a:ext cx="1818407" cy="758669"/>
          </a:xfrm>
          <a:prstGeom prst="rect">
            <a:avLst/>
          </a:prstGeom>
          <a:noFill/>
          <a:ln w="12700">
            <a:noFill/>
            <a:miter lim="800000"/>
            <a:headEnd/>
            <a:tailEnd/>
          </a:ln>
          <a:effectLst/>
        </p:spPr>
        <p:txBody>
          <a:bodyPr wrap="none" lIns="90488" tIns="44450" rIns="90488" bIns="44450">
            <a:spAutoFit/>
          </a:bodyPr>
          <a:lstStyle/>
          <a:p>
            <a:pPr algn="ctr" eaLnBrk="0" hangingPunct="0">
              <a:lnSpc>
                <a:spcPct val="90000"/>
              </a:lnSpc>
            </a:pPr>
            <a:r>
              <a:rPr lang="en-US" altLang="en-US" sz="1600" b="1" dirty="0">
                <a:latin typeface="Book Antiqua" pitchFamily="18" charset="0"/>
              </a:rPr>
              <a:t>Postdoctoral</a:t>
            </a:r>
          </a:p>
          <a:p>
            <a:pPr algn="ctr" eaLnBrk="0" hangingPunct="0">
              <a:lnSpc>
                <a:spcPct val="90000"/>
              </a:lnSpc>
            </a:pPr>
            <a:r>
              <a:rPr lang="en-US" altLang="en-US" sz="1600" b="1" dirty="0">
                <a:latin typeface="Book Antiqua" pitchFamily="18" charset="0"/>
              </a:rPr>
              <a:t>Training Support</a:t>
            </a:r>
          </a:p>
          <a:p>
            <a:pPr algn="ctr" eaLnBrk="0" hangingPunct="0">
              <a:lnSpc>
                <a:spcPct val="90000"/>
              </a:lnSpc>
            </a:pPr>
            <a:r>
              <a:rPr lang="en-US" altLang="en-US" sz="1600" b="1" dirty="0">
                <a:latin typeface="Book Antiqua" pitchFamily="18" charset="0"/>
              </a:rPr>
              <a:t>(T32, F32)</a:t>
            </a:r>
            <a:endParaRPr lang="en-US" altLang="en-US" sz="1400" b="1" dirty="0">
              <a:latin typeface="Book Antiqua" pitchFamily="18" charset="0"/>
            </a:endParaRPr>
          </a:p>
        </p:txBody>
      </p:sp>
      <p:sp>
        <p:nvSpPr>
          <p:cNvPr id="5" name="Rectangle 4"/>
          <p:cNvSpPr>
            <a:spLocks noChangeArrowheads="1"/>
          </p:cNvSpPr>
          <p:nvPr/>
        </p:nvSpPr>
        <p:spPr bwMode="auto">
          <a:xfrm>
            <a:off x="-34924" y="4589880"/>
            <a:ext cx="1728788" cy="1340880"/>
          </a:xfrm>
          <a:prstGeom prst="rect">
            <a:avLst/>
          </a:prstGeom>
          <a:noFill/>
          <a:ln w="12700">
            <a:noFill/>
            <a:miter lim="800000"/>
            <a:headEnd/>
            <a:tailEnd/>
          </a:ln>
          <a:effectLst/>
        </p:spPr>
        <p:txBody>
          <a:bodyPr wrap="square" lIns="90488" tIns="44450" rIns="90488" bIns="44450">
            <a:spAutoFit/>
          </a:bodyPr>
          <a:lstStyle/>
          <a:p>
            <a:pPr eaLnBrk="0" hangingPunct="0">
              <a:lnSpc>
                <a:spcPct val="90000"/>
              </a:lnSpc>
            </a:pPr>
            <a:r>
              <a:rPr lang="en-US" altLang="en-US" sz="1800" b="1" dirty="0">
                <a:solidFill>
                  <a:srgbClr val="FF9966"/>
                </a:solidFill>
                <a:effectLst>
                  <a:outerShdw blurRad="38100" dist="38100" dir="2700000" algn="tl">
                    <a:srgbClr val="000000"/>
                  </a:outerShdw>
                </a:effectLst>
                <a:latin typeface="Book Antiqua" pitchFamily="18" charset="0"/>
              </a:rPr>
              <a:t>Stages of</a:t>
            </a:r>
          </a:p>
          <a:p>
            <a:pPr eaLnBrk="0" hangingPunct="0">
              <a:lnSpc>
                <a:spcPct val="90000"/>
              </a:lnSpc>
            </a:pPr>
            <a:r>
              <a:rPr lang="en-US" altLang="en-US" sz="1800" b="1" dirty="0">
                <a:solidFill>
                  <a:srgbClr val="FF9966"/>
                </a:solidFill>
                <a:effectLst>
                  <a:outerShdw blurRad="38100" dist="38100" dir="2700000" algn="tl">
                    <a:srgbClr val="000000"/>
                  </a:outerShdw>
                </a:effectLst>
                <a:latin typeface="Book Antiqua" pitchFamily="18" charset="0"/>
              </a:rPr>
              <a:t>Research Training</a:t>
            </a:r>
          </a:p>
          <a:p>
            <a:pPr eaLnBrk="0" hangingPunct="0">
              <a:lnSpc>
                <a:spcPct val="90000"/>
              </a:lnSpc>
            </a:pPr>
            <a:r>
              <a:rPr lang="en-US" altLang="en-US" sz="1800" b="1" dirty="0">
                <a:solidFill>
                  <a:srgbClr val="FF9966"/>
                </a:solidFill>
                <a:effectLst>
                  <a:outerShdw blurRad="38100" dist="38100" dir="2700000" algn="tl">
                    <a:srgbClr val="000000"/>
                  </a:outerShdw>
                </a:effectLst>
                <a:latin typeface="Book Antiqua" pitchFamily="18" charset="0"/>
              </a:rPr>
              <a:t>and Career </a:t>
            </a:r>
          </a:p>
          <a:p>
            <a:pPr eaLnBrk="0" hangingPunct="0">
              <a:lnSpc>
                <a:spcPct val="90000"/>
              </a:lnSpc>
            </a:pPr>
            <a:r>
              <a:rPr lang="en-US" altLang="en-US" sz="1800" b="1" dirty="0">
                <a:solidFill>
                  <a:srgbClr val="FF9966"/>
                </a:solidFill>
                <a:effectLst>
                  <a:outerShdw blurRad="38100" dist="38100" dir="2700000" algn="tl">
                    <a:srgbClr val="000000"/>
                  </a:outerShdw>
                </a:effectLst>
                <a:latin typeface="Book Antiqua" pitchFamily="18" charset="0"/>
              </a:rPr>
              <a:t>Development</a:t>
            </a:r>
            <a:endParaRPr lang="en-US" altLang="en-US" sz="1800" b="1" dirty="0">
              <a:solidFill>
                <a:srgbClr val="FCFEB9"/>
              </a:solidFill>
              <a:effectLst>
                <a:outerShdw blurRad="38100" dist="38100" dir="2700000" algn="tl">
                  <a:srgbClr val="000000"/>
                </a:outerShdw>
              </a:effectLst>
              <a:latin typeface="Book Antiqua" pitchFamily="18" charset="0"/>
            </a:endParaRPr>
          </a:p>
        </p:txBody>
      </p:sp>
      <p:sp>
        <p:nvSpPr>
          <p:cNvPr id="6" name="Rectangle 5"/>
          <p:cNvSpPr>
            <a:spLocks noChangeArrowheads="1"/>
          </p:cNvSpPr>
          <p:nvPr/>
        </p:nvSpPr>
        <p:spPr bwMode="auto">
          <a:xfrm>
            <a:off x="1839839" y="4724400"/>
            <a:ext cx="1279673" cy="648896"/>
          </a:xfrm>
          <a:prstGeom prst="rect">
            <a:avLst/>
          </a:prstGeom>
          <a:noFill/>
          <a:ln w="12700">
            <a:noFill/>
            <a:miter lim="800000"/>
            <a:headEnd/>
            <a:tailEnd/>
          </a:ln>
          <a:effectLst/>
        </p:spPr>
        <p:txBody>
          <a:bodyPr wrap="none" lIns="90488" tIns="44450" rIns="90488" bIns="44450">
            <a:spAutoFit/>
          </a:bodyPr>
          <a:lstStyle/>
          <a:p>
            <a:pPr algn="ctr" eaLnBrk="0" hangingPunct="0">
              <a:lnSpc>
                <a:spcPct val="90000"/>
              </a:lnSpc>
            </a:pPr>
            <a:r>
              <a:rPr lang="en-US" altLang="en-US" sz="2000" b="1" dirty="0">
                <a:solidFill>
                  <a:schemeClr val="accent6"/>
                </a:solidFill>
                <a:latin typeface="Book Antiqua" pitchFamily="18" charset="0"/>
              </a:rPr>
              <a:t>Graduate</a:t>
            </a:r>
          </a:p>
          <a:p>
            <a:pPr algn="ctr" eaLnBrk="0" hangingPunct="0">
              <a:lnSpc>
                <a:spcPct val="90000"/>
              </a:lnSpc>
            </a:pPr>
            <a:r>
              <a:rPr lang="en-US" altLang="en-US" sz="2000" b="1" dirty="0">
                <a:solidFill>
                  <a:schemeClr val="accent6"/>
                </a:solidFill>
                <a:latin typeface="Book Antiqua" pitchFamily="18" charset="0"/>
              </a:rPr>
              <a:t>Student</a:t>
            </a:r>
            <a:endParaRPr lang="en-US" altLang="en-US" sz="1800" b="1" dirty="0">
              <a:solidFill>
                <a:schemeClr val="accent6"/>
              </a:solidFill>
              <a:latin typeface="Book Antiqua" pitchFamily="18" charset="0"/>
            </a:endParaRPr>
          </a:p>
        </p:txBody>
      </p:sp>
      <p:sp>
        <p:nvSpPr>
          <p:cNvPr id="7" name="Rectangle 6"/>
          <p:cNvSpPr>
            <a:spLocks noChangeArrowheads="1"/>
          </p:cNvSpPr>
          <p:nvPr/>
        </p:nvSpPr>
        <p:spPr bwMode="auto">
          <a:xfrm>
            <a:off x="3339539" y="4800600"/>
            <a:ext cx="772648" cy="648896"/>
          </a:xfrm>
          <a:prstGeom prst="rect">
            <a:avLst/>
          </a:prstGeom>
          <a:noFill/>
          <a:ln w="12700">
            <a:noFill/>
            <a:miter lim="800000"/>
            <a:headEnd/>
            <a:tailEnd/>
          </a:ln>
          <a:effectLst/>
        </p:spPr>
        <p:txBody>
          <a:bodyPr wrap="none" lIns="90488" tIns="44450" rIns="90488" bIns="44450">
            <a:spAutoFit/>
          </a:bodyPr>
          <a:lstStyle/>
          <a:p>
            <a:pPr algn="ctr" eaLnBrk="0" hangingPunct="0">
              <a:lnSpc>
                <a:spcPct val="90000"/>
              </a:lnSpc>
            </a:pPr>
            <a:r>
              <a:rPr lang="en-US" altLang="en-US" sz="2000" b="1">
                <a:solidFill>
                  <a:schemeClr val="accent6"/>
                </a:solidFill>
                <a:latin typeface="Book Antiqua" pitchFamily="18" charset="0"/>
              </a:rPr>
              <a:t>Post-</a:t>
            </a:r>
          </a:p>
          <a:p>
            <a:pPr algn="ctr" eaLnBrk="0" hangingPunct="0">
              <a:lnSpc>
                <a:spcPct val="90000"/>
              </a:lnSpc>
            </a:pPr>
            <a:r>
              <a:rPr lang="en-US" altLang="en-US" sz="2000" b="1">
                <a:solidFill>
                  <a:schemeClr val="accent6"/>
                </a:solidFill>
                <a:latin typeface="Book Antiqua" pitchFamily="18" charset="0"/>
              </a:rPr>
              <a:t>Doc</a:t>
            </a:r>
            <a:r>
              <a:rPr lang="en-US" altLang="en-US" sz="1800" b="1">
                <a:solidFill>
                  <a:schemeClr val="accent6"/>
                </a:solidFill>
                <a:latin typeface="Book Antiqua" pitchFamily="18" charset="0"/>
              </a:rPr>
              <a:t>.</a:t>
            </a:r>
          </a:p>
        </p:txBody>
      </p:sp>
      <p:sp>
        <p:nvSpPr>
          <p:cNvPr id="8" name="Rectangle 7"/>
          <p:cNvSpPr>
            <a:spLocks noChangeArrowheads="1"/>
          </p:cNvSpPr>
          <p:nvPr/>
        </p:nvSpPr>
        <p:spPr bwMode="auto">
          <a:xfrm>
            <a:off x="5091208" y="4876800"/>
            <a:ext cx="952310" cy="371897"/>
          </a:xfrm>
          <a:prstGeom prst="rect">
            <a:avLst/>
          </a:prstGeom>
          <a:noFill/>
          <a:ln w="12700">
            <a:noFill/>
            <a:miter lim="800000"/>
            <a:headEnd/>
            <a:tailEnd/>
          </a:ln>
          <a:effectLst/>
        </p:spPr>
        <p:txBody>
          <a:bodyPr wrap="none" lIns="90488" tIns="44450" rIns="90488" bIns="44450">
            <a:spAutoFit/>
          </a:bodyPr>
          <a:lstStyle/>
          <a:p>
            <a:pPr algn="ctr" eaLnBrk="0" hangingPunct="0">
              <a:lnSpc>
                <a:spcPct val="90000"/>
              </a:lnSpc>
            </a:pPr>
            <a:r>
              <a:rPr lang="en-US" altLang="en-US" sz="2000" b="1">
                <a:solidFill>
                  <a:schemeClr val="accent6"/>
                </a:solidFill>
                <a:latin typeface="Book Antiqua" pitchFamily="18" charset="0"/>
              </a:rPr>
              <a:t>Career</a:t>
            </a:r>
            <a:endParaRPr lang="en-US" altLang="en-US" sz="1800" b="1">
              <a:solidFill>
                <a:schemeClr val="accent6"/>
              </a:solidFill>
              <a:latin typeface="Book Antiqua" pitchFamily="18" charset="0"/>
            </a:endParaRPr>
          </a:p>
        </p:txBody>
      </p:sp>
      <p:sp>
        <p:nvSpPr>
          <p:cNvPr id="9" name="Rectangle 8"/>
          <p:cNvSpPr>
            <a:spLocks noChangeArrowheads="1"/>
          </p:cNvSpPr>
          <p:nvPr/>
        </p:nvSpPr>
        <p:spPr bwMode="auto">
          <a:xfrm>
            <a:off x="7252032" y="4724400"/>
            <a:ext cx="1080425" cy="925894"/>
          </a:xfrm>
          <a:prstGeom prst="rect">
            <a:avLst/>
          </a:prstGeom>
          <a:noFill/>
          <a:ln w="12700">
            <a:noFill/>
            <a:miter lim="800000"/>
            <a:headEnd/>
            <a:tailEnd/>
          </a:ln>
          <a:effectLst/>
        </p:spPr>
        <p:txBody>
          <a:bodyPr wrap="none" lIns="90488" tIns="44450" rIns="90488" bIns="44450">
            <a:spAutoFit/>
          </a:bodyPr>
          <a:lstStyle/>
          <a:p>
            <a:pPr algn="ctr" eaLnBrk="0" hangingPunct="0">
              <a:lnSpc>
                <a:spcPct val="90000"/>
              </a:lnSpc>
            </a:pPr>
            <a:r>
              <a:rPr lang="en-US" altLang="en-US" sz="2000" b="1">
                <a:solidFill>
                  <a:schemeClr val="accent6"/>
                </a:solidFill>
                <a:latin typeface="Book Antiqua" pitchFamily="18" charset="0"/>
              </a:rPr>
              <a:t>Mid-</a:t>
            </a:r>
          </a:p>
          <a:p>
            <a:pPr algn="ctr" eaLnBrk="0" hangingPunct="0">
              <a:lnSpc>
                <a:spcPct val="90000"/>
              </a:lnSpc>
            </a:pPr>
            <a:r>
              <a:rPr lang="en-US" altLang="en-US" sz="2000" b="1">
                <a:solidFill>
                  <a:schemeClr val="accent6"/>
                </a:solidFill>
                <a:latin typeface="Book Antiqua" pitchFamily="18" charset="0"/>
              </a:rPr>
              <a:t>Career</a:t>
            </a:r>
          </a:p>
          <a:p>
            <a:pPr algn="ctr" eaLnBrk="0" hangingPunct="0">
              <a:lnSpc>
                <a:spcPct val="90000"/>
              </a:lnSpc>
            </a:pPr>
            <a:r>
              <a:rPr lang="en-US" altLang="en-US" sz="2000" b="1">
                <a:solidFill>
                  <a:schemeClr val="accent6"/>
                </a:solidFill>
                <a:latin typeface="Book Antiqua" pitchFamily="18" charset="0"/>
              </a:rPr>
              <a:t>Change</a:t>
            </a:r>
            <a:endParaRPr lang="en-US" altLang="en-US" sz="1800" b="1">
              <a:solidFill>
                <a:schemeClr val="accent6"/>
              </a:solidFill>
              <a:latin typeface="Book Antiqua" pitchFamily="18" charset="0"/>
            </a:endParaRPr>
          </a:p>
        </p:txBody>
      </p:sp>
      <p:sp>
        <p:nvSpPr>
          <p:cNvPr id="10" name="Line 9"/>
          <p:cNvSpPr>
            <a:spLocks noChangeShapeType="1"/>
          </p:cNvSpPr>
          <p:nvPr/>
        </p:nvSpPr>
        <p:spPr bwMode="auto">
          <a:xfrm>
            <a:off x="1693863" y="6019800"/>
            <a:ext cx="6908800" cy="0"/>
          </a:xfrm>
          <a:prstGeom prst="line">
            <a:avLst/>
          </a:prstGeom>
          <a:noFill/>
          <a:ln w="38100">
            <a:solidFill>
              <a:schemeClr val="tx1"/>
            </a:solidFill>
            <a:round/>
            <a:headEnd/>
            <a:tailEnd/>
          </a:ln>
          <a:effectLst/>
        </p:spPr>
        <p:txBody>
          <a:bodyPr wrap="none" anchor="ctr"/>
          <a:lstStyle/>
          <a:p>
            <a:endParaRPr lang="en-US"/>
          </a:p>
        </p:txBody>
      </p:sp>
      <p:sp>
        <p:nvSpPr>
          <p:cNvPr id="11" name="Rectangle 10"/>
          <p:cNvSpPr>
            <a:spLocks noChangeArrowheads="1"/>
          </p:cNvSpPr>
          <p:nvPr/>
        </p:nvSpPr>
        <p:spPr bwMode="auto">
          <a:xfrm>
            <a:off x="177948" y="1465595"/>
            <a:ext cx="3804941" cy="842282"/>
          </a:xfrm>
          <a:prstGeom prst="rect">
            <a:avLst/>
          </a:prstGeom>
          <a:noFill/>
          <a:ln w="12700">
            <a:noFill/>
            <a:miter lim="800000"/>
            <a:headEnd/>
            <a:tailEnd/>
          </a:ln>
          <a:effectLst/>
        </p:spPr>
        <p:txBody>
          <a:bodyPr wrap="none" lIns="90488" tIns="44450" rIns="90488" bIns="44450">
            <a:spAutoFit/>
          </a:bodyPr>
          <a:lstStyle/>
          <a:p>
            <a:pPr algn="ctr" eaLnBrk="0" hangingPunct="0">
              <a:lnSpc>
                <a:spcPct val="90000"/>
              </a:lnSpc>
            </a:pPr>
            <a:r>
              <a:rPr lang="en-US" altLang="en-US" b="1" dirty="0">
                <a:latin typeface="Book Antiqua" pitchFamily="18" charset="0"/>
              </a:rPr>
              <a:t> </a:t>
            </a:r>
            <a:r>
              <a:rPr lang="en-US" altLang="en-US" b="1" dirty="0" err="1">
                <a:latin typeface="Book Antiqua" pitchFamily="18" charset="0"/>
              </a:rPr>
              <a:t>Indiv</a:t>
            </a:r>
            <a:r>
              <a:rPr lang="en-US" altLang="en-US" b="1" dirty="0">
                <a:latin typeface="Book Antiqua" pitchFamily="18" charset="0"/>
              </a:rPr>
              <a:t>. MD/PhD Training (F30)</a:t>
            </a:r>
          </a:p>
          <a:p>
            <a:pPr algn="ctr" eaLnBrk="0" hangingPunct="0">
              <a:lnSpc>
                <a:spcPct val="90000"/>
              </a:lnSpc>
            </a:pPr>
            <a:r>
              <a:rPr lang="en-US" altLang="en-US" b="1" dirty="0" err="1">
                <a:latin typeface="Book Antiqua" pitchFamily="18" charset="0"/>
              </a:rPr>
              <a:t>Indiv</a:t>
            </a:r>
            <a:r>
              <a:rPr lang="en-US" altLang="en-US" b="1" dirty="0">
                <a:latin typeface="Book Antiqua" pitchFamily="18" charset="0"/>
              </a:rPr>
              <a:t>. PhD Training (F31)</a:t>
            </a:r>
          </a:p>
          <a:p>
            <a:pPr algn="ctr" eaLnBrk="0" hangingPunct="0">
              <a:lnSpc>
                <a:spcPct val="90000"/>
              </a:lnSpc>
            </a:pPr>
            <a:r>
              <a:rPr lang="en-US" altLang="en-US" b="1" dirty="0">
                <a:latin typeface="Book Antiqua" pitchFamily="18" charset="0"/>
              </a:rPr>
              <a:t>Inst. Pre-Doc Training Grant (T32)</a:t>
            </a:r>
          </a:p>
        </p:txBody>
      </p:sp>
      <p:sp>
        <p:nvSpPr>
          <p:cNvPr id="12" name="Line 11"/>
          <p:cNvSpPr>
            <a:spLocks noChangeShapeType="1"/>
          </p:cNvSpPr>
          <p:nvPr/>
        </p:nvSpPr>
        <p:spPr bwMode="auto">
          <a:xfrm>
            <a:off x="1693863" y="4495800"/>
            <a:ext cx="6908800" cy="0"/>
          </a:xfrm>
          <a:prstGeom prst="line">
            <a:avLst/>
          </a:prstGeom>
          <a:noFill/>
          <a:ln w="38100">
            <a:solidFill>
              <a:schemeClr val="tx1"/>
            </a:solidFill>
            <a:round/>
            <a:headEnd/>
            <a:tailEnd/>
          </a:ln>
          <a:effectLst/>
        </p:spPr>
        <p:txBody>
          <a:bodyPr wrap="none" anchor="ctr"/>
          <a:lstStyle/>
          <a:p>
            <a:endParaRPr lang="en-US"/>
          </a:p>
        </p:txBody>
      </p:sp>
      <p:sp>
        <p:nvSpPr>
          <p:cNvPr id="13" name="Line 12"/>
          <p:cNvSpPr>
            <a:spLocks noChangeShapeType="1"/>
          </p:cNvSpPr>
          <p:nvPr/>
        </p:nvSpPr>
        <p:spPr bwMode="auto">
          <a:xfrm>
            <a:off x="4267200" y="4495800"/>
            <a:ext cx="0" cy="1524000"/>
          </a:xfrm>
          <a:prstGeom prst="line">
            <a:avLst/>
          </a:prstGeom>
          <a:noFill/>
          <a:ln w="38100">
            <a:solidFill>
              <a:schemeClr val="tx1"/>
            </a:solidFill>
            <a:round/>
            <a:headEnd/>
            <a:tailEnd/>
          </a:ln>
          <a:effectLst/>
        </p:spPr>
        <p:txBody>
          <a:bodyPr wrap="none" anchor="ctr"/>
          <a:lstStyle/>
          <a:p>
            <a:endParaRPr lang="en-US"/>
          </a:p>
        </p:txBody>
      </p:sp>
      <p:sp>
        <p:nvSpPr>
          <p:cNvPr id="14" name="Rectangle 13"/>
          <p:cNvSpPr>
            <a:spLocks noChangeArrowheads="1"/>
          </p:cNvSpPr>
          <p:nvPr/>
        </p:nvSpPr>
        <p:spPr bwMode="auto">
          <a:xfrm>
            <a:off x="7286178" y="2994080"/>
            <a:ext cx="1231207" cy="758669"/>
          </a:xfrm>
          <a:prstGeom prst="rect">
            <a:avLst/>
          </a:prstGeom>
          <a:noFill/>
          <a:ln w="12700">
            <a:noFill/>
            <a:miter lim="800000"/>
            <a:headEnd/>
            <a:tailEnd/>
          </a:ln>
          <a:effectLst/>
        </p:spPr>
        <p:txBody>
          <a:bodyPr wrap="none" lIns="90488" tIns="44450" rIns="90488" bIns="44450">
            <a:spAutoFit/>
          </a:bodyPr>
          <a:lstStyle/>
          <a:p>
            <a:pPr algn="ctr" eaLnBrk="0" hangingPunct="0">
              <a:lnSpc>
                <a:spcPct val="90000"/>
              </a:lnSpc>
            </a:pPr>
            <a:r>
              <a:rPr lang="en-US" altLang="en-US" sz="1600" b="1" dirty="0">
                <a:latin typeface="Book Antiqua" pitchFamily="18" charset="0"/>
              </a:rPr>
              <a:t>Senior</a:t>
            </a:r>
          </a:p>
          <a:p>
            <a:pPr algn="ctr" eaLnBrk="0" hangingPunct="0">
              <a:lnSpc>
                <a:spcPct val="90000"/>
              </a:lnSpc>
            </a:pPr>
            <a:r>
              <a:rPr lang="en-US" altLang="en-US" sz="1600" b="1" dirty="0">
                <a:latin typeface="Book Antiqua" pitchFamily="18" charset="0"/>
              </a:rPr>
              <a:t>Fellowship</a:t>
            </a:r>
          </a:p>
          <a:p>
            <a:pPr algn="ctr" eaLnBrk="0" hangingPunct="0">
              <a:lnSpc>
                <a:spcPct val="90000"/>
              </a:lnSpc>
            </a:pPr>
            <a:r>
              <a:rPr lang="en-US" altLang="en-US" sz="1600" b="1" dirty="0">
                <a:latin typeface="Book Antiqua" pitchFamily="18" charset="0"/>
              </a:rPr>
              <a:t>(F33)</a:t>
            </a:r>
          </a:p>
        </p:txBody>
      </p:sp>
      <p:sp>
        <p:nvSpPr>
          <p:cNvPr id="15" name="Rectangle 14"/>
          <p:cNvSpPr>
            <a:spLocks noChangeArrowheads="1"/>
          </p:cNvSpPr>
          <p:nvPr/>
        </p:nvSpPr>
        <p:spPr bwMode="auto">
          <a:xfrm>
            <a:off x="4010903" y="1465595"/>
            <a:ext cx="4625027" cy="1590179"/>
          </a:xfrm>
          <a:prstGeom prst="rect">
            <a:avLst/>
          </a:prstGeom>
          <a:noFill/>
          <a:ln w="12700">
            <a:noFill/>
            <a:miter lim="800000"/>
            <a:headEnd/>
            <a:tailEnd/>
          </a:ln>
          <a:effectLst/>
        </p:spPr>
        <p:txBody>
          <a:bodyPr wrap="none" lIns="90488" tIns="44450" rIns="90488" bIns="44450">
            <a:spAutoFit/>
          </a:bodyPr>
          <a:lstStyle/>
          <a:p>
            <a:pPr algn="ctr" eaLnBrk="0" hangingPunct="0">
              <a:lnSpc>
                <a:spcPct val="90000"/>
              </a:lnSpc>
            </a:pPr>
            <a:r>
              <a:rPr lang="en-US" altLang="en-US" b="1" dirty="0">
                <a:latin typeface="Book Antiqua" pitchFamily="18" charset="0"/>
              </a:rPr>
              <a:t>Mentored Career </a:t>
            </a:r>
            <a:r>
              <a:rPr lang="en-US" altLang="en-US" b="1" dirty="0" smtClean="0">
                <a:latin typeface="Book Antiqua" pitchFamily="18" charset="0"/>
              </a:rPr>
              <a:t>Dev. Grants </a:t>
            </a:r>
            <a:r>
              <a:rPr lang="en-US" altLang="en-US" b="1" dirty="0">
                <a:latin typeface="Book Antiqua" pitchFamily="18" charset="0"/>
              </a:rPr>
              <a:t>(K01, K08)</a:t>
            </a:r>
          </a:p>
          <a:p>
            <a:pPr algn="ctr" eaLnBrk="0" hangingPunct="0">
              <a:lnSpc>
                <a:spcPct val="90000"/>
              </a:lnSpc>
            </a:pPr>
            <a:r>
              <a:rPr lang="en-US" altLang="en-US" b="1" dirty="0">
                <a:latin typeface="Book Antiqua" pitchFamily="18" charset="0"/>
              </a:rPr>
              <a:t>Independent Scientist Development (K02)</a:t>
            </a:r>
          </a:p>
          <a:p>
            <a:pPr algn="ctr" eaLnBrk="0" hangingPunct="0">
              <a:lnSpc>
                <a:spcPct val="90000"/>
              </a:lnSpc>
            </a:pPr>
            <a:r>
              <a:rPr lang="en-US" altLang="en-US" b="1" dirty="0">
                <a:latin typeface="Book Antiqua" pitchFamily="18" charset="0"/>
              </a:rPr>
              <a:t>Small Research Grant (R03)</a:t>
            </a:r>
          </a:p>
          <a:p>
            <a:pPr algn="ctr" eaLnBrk="0" hangingPunct="0">
              <a:lnSpc>
                <a:spcPct val="90000"/>
              </a:lnSpc>
            </a:pPr>
            <a:r>
              <a:rPr lang="en-US" altLang="en-US" b="1" dirty="0">
                <a:latin typeface="Book Antiqua" pitchFamily="18" charset="0"/>
              </a:rPr>
              <a:t>Exploratory/Development Grant (R21)</a:t>
            </a:r>
          </a:p>
          <a:p>
            <a:pPr algn="ctr" eaLnBrk="0" hangingPunct="0">
              <a:lnSpc>
                <a:spcPct val="90000"/>
              </a:lnSpc>
            </a:pPr>
            <a:r>
              <a:rPr lang="en-US" altLang="en-US" b="1" dirty="0">
                <a:latin typeface="Book Antiqua" pitchFamily="18" charset="0"/>
              </a:rPr>
              <a:t>Research Project Grant (R01)</a:t>
            </a:r>
          </a:p>
          <a:p>
            <a:pPr algn="ctr" eaLnBrk="0" hangingPunct="0">
              <a:lnSpc>
                <a:spcPct val="90000"/>
              </a:lnSpc>
            </a:pPr>
            <a:r>
              <a:rPr lang="en-US" altLang="en-US" b="1" dirty="0">
                <a:latin typeface="Book Antiqua" pitchFamily="18" charset="0"/>
              </a:rPr>
              <a:t>Program Project (P01)</a:t>
            </a:r>
          </a:p>
        </p:txBody>
      </p:sp>
      <p:sp>
        <p:nvSpPr>
          <p:cNvPr id="16" name="Line 15"/>
          <p:cNvSpPr>
            <a:spLocks noChangeShapeType="1"/>
          </p:cNvSpPr>
          <p:nvPr/>
        </p:nvSpPr>
        <p:spPr bwMode="auto">
          <a:xfrm>
            <a:off x="3116263" y="4495800"/>
            <a:ext cx="0" cy="1524000"/>
          </a:xfrm>
          <a:prstGeom prst="line">
            <a:avLst/>
          </a:prstGeom>
          <a:noFill/>
          <a:ln w="38100">
            <a:solidFill>
              <a:schemeClr val="tx1"/>
            </a:solidFill>
            <a:round/>
            <a:headEnd/>
            <a:tailEnd/>
          </a:ln>
          <a:effectLst/>
        </p:spPr>
        <p:txBody>
          <a:bodyPr wrap="none" anchor="ctr"/>
          <a:lstStyle/>
          <a:p>
            <a:endParaRPr lang="en-US"/>
          </a:p>
        </p:txBody>
      </p:sp>
      <p:sp>
        <p:nvSpPr>
          <p:cNvPr id="17" name="Line 16"/>
          <p:cNvSpPr>
            <a:spLocks noChangeShapeType="1"/>
          </p:cNvSpPr>
          <p:nvPr/>
        </p:nvSpPr>
        <p:spPr bwMode="auto">
          <a:xfrm>
            <a:off x="6908800" y="4495800"/>
            <a:ext cx="0" cy="1524000"/>
          </a:xfrm>
          <a:prstGeom prst="line">
            <a:avLst/>
          </a:prstGeom>
          <a:noFill/>
          <a:ln w="38100">
            <a:solidFill>
              <a:schemeClr val="tx1"/>
            </a:solidFill>
            <a:round/>
            <a:headEnd/>
            <a:tailEnd/>
          </a:ln>
          <a:effectLst/>
        </p:spPr>
        <p:txBody>
          <a:bodyPr wrap="none" anchor="ctr"/>
          <a:lstStyle/>
          <a:p>
            <a:endParaRPr lang="en-US"/>
          </a:p>
        </p:txBody>
      </p:sp>
      <p:sp>
        <p:nvSpPr>
          <p:cNvPr id="18" name="Line 17"/>
          <p:cNvSpPr>
            <a:spLocks noChangeShapeType="1"/>
          </p:cNvSpPr>
          <p:nvPr/>
        </p:nvSpPr>
        <p:spPr bwMode="auto">
          <a:xfrm>
            <a:off x="5410200" y="3352800"/>
            <a:ext cx="0" cy="11430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endParaRPr lang="en-US"/>
          </a:p>
        </p:txBody>
      </p:sp>
      <p:sp>
        <p:nvSpPr>
          <p:cNvPr id="19" name="Line 18"/>
          <p:cNvSpPr>
            <a:spLocks noChangeShapeType="1"/>
          </p:cNvSpPr>
          <p:nvPr/>
        </p:nvSpPr>
        <p:spPr bwMode="auto">
          <a:xfrm>
            <a:off x="2370138" y="2667000"/>
            <a:ext cx="0" cy="18288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endParaRPr lang="en-US"/>
          </a:p>
        </p:txBody>
      </p:sp>
      <p:sp>
        <p:nvSpPr>
          <p:cNvPr id="20" name="Line 19"/>
          <p:cNvSpPr>
            <a:spLocks noChangeShapeType="1"/>
          </p:cNvSpPr>
          <p:nvPr/>
        </p:nvSpPr>
        <p:spPr bwMode="auto">
          <a:xfrm>
            <a:off x="3276600" y="3646488"/>
            <a:ext cx="0" cy="773112"/>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endParaRPr lang="en-US"/>
          </a:p>
        </p:txBody>
      </p:sp>
      <p:sp>
        <p:nvSpPr>
          <p:cNvPr id="21" name="Line 20"/>
          <p:cNvSpPr>
            <a:spLocks noChangeShapeType="1"/>
          </p:cNvSpPr>
          <p:nvPr/>
        </p:nvSpPr>
        <p:spPr bwMode="auto">
          <a:xfrm>
            <a:off x="7924800" y="3886200"/>
            <a:ext cx="0" cy="6096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endParaRPr lang="en-US"/>
          </a:p>
        </p:txBody>
      </p:sp>
      <p:sp>
        <p:nvSpPr>
          <p:cNvPr id="22" name="Text Box 21"/>
          <p:cNvSpPr txBox="1">
            <a:spLocks noChangeArrowheads="1"/>
          </p:cNvSpPr>
          <p:nvPr/>
        </p:nvSpPr>
        <p:spPr bwMode="auto">
          <a:xfrm>
            <a:off x="7210425" y="6172200"/>
            <a:ext cx="1933575" cy="581025"/>
          </a:xfrm>
          <a:prstGeom prst="rect">
            <a:avLst/>
          </a:prstGeom>
          <a:noFill/>
          <a:ln w="9525">
            <a:noFill/>
            <a:miter lim="800000"/>
            <a:headEnd/>
            <a:tailEnd/>
          </a:ln>
          <a:effectLst/>
        </p:spPr>
        <p:txBody>
          <a:bodyPr wrap="none">
            <a:spAutoFit/>
          </a:bodyPr>
          <a:lstStyle/>
          <a:p>
            <a:r>
              <a:rPr lang="en-US" altLang="en-US" sz="1600"/>
              <a:t>Victor A. Fung, Ph.D</a:t>
            </a:r>
          </a:p>
          <a:p>
            <a:r>
              <a:rPr lang="en-US" sz="1600"/>
              <a:t>SRA - NIH</a:t>
            </a:r>
          </a:p>
        </p:txBody>
      </p:sp>
      <p:sp>
        <p:nvSpPr>
          <p:cNvPr id="23" name="Text Box 22"/>
          <p:cNvSpPr txBox="1">
            <a:spLocks noChangeArrowheads="1"/>
          </p:cNvSpPr>
          <p:nvPr/>
        </p:nvSpPr>
        <p:spPr bwMode="auto">
          <a:xfrm>
            <a:off x="136525" y="6022000"/>
            <a:ext cx="6645275" cy="646331"/>
          </a:xfrm>
          <a:prstGeom prst="rect">
            <a:avLst/>
          </a:prstGeom>
          <a:noFill/>
          <a:ln w="9525">
            <a:noFill/>
            <a:miter lim="800000"/>
            <a:headEnd/>
            <a:tailEnd/>
          </a:ln>
          <a:effectLst/>
        </p:spPr>
        <p:txBody>
          <a:bodyPr>
            <a:spAutoFit/>
          </a:bodyPr>
          <a:lstStyle/>
          <a:p>
            <a:pPr algn="ctr"/>
            <a:r>
              <a:rPr lang="en-US" b="1" dirty="0">
                <a:solidFill>
                  <a:schemeClr val="accent2"/>
                </a:solidFill>
                <a:hlinkClick r:id="rId2"/>
              </a:rPr>
              <a:t>Review Guidelines For Specific Proposal Types</a:t>
            </a:r>
            <a:endParaRPr lang="en-US" b="1" dirty="0">
              <a:solidFill>
                <a:schemeClr val="accent2"/>
              </a:solidFill>
            </a:endParaRPr>
          </a:p>
          <a:p>
            <a:pPr algn="ctr"/>
            <a:r>
              <a:rPr lang="en-US" dirty="0"/>
              <a:t>&lt;http://</a:t>
            </a:r>
            <a:r>
              <a:rPr lang="en-US" dirty="0" err="1"/>
              <a:t>www.csr.nih.gov</a:t>
            </a:r>
            <a:r>
              <a:rPr lang="en-US" dirty="0"/>
              <a:t>/guidelines/</a:t>
            </a:r>
            <a:r>
              <a:rPr lang="en-US" dirty="0" err="1"/>
              <a:t>guidelines.htm</a:t>
            </a:r>
            <a:r>
              <a:rPr lang="en-US" dirty="0"/>
              <a:t>&gt;</a:t>
            </a:r>
          </a:p>
        </p:txBody>
      </p:sp>
      <p:sp>
        <p:nvSpPr>
          <p:cNvPr id="24" name="Line 23"/>
          <p:cNvSpPr>
            <a:spLocks noChangeShapeType="1"/>
          </p:cNvSpPr>
          <p:nvPr/>
        </p:nvSpPr>
        <p:spPr bwMode="auto">
          <a:xfrm>
            <a:off x="4267200" y="4038600"/>
            <a:ext cx="0" cy="4572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endParaRPr lang="en-US"/>
          </a:p>
        </p:txBody>
      </p:sp>
      <p:sp>
        <p:nvSpPr>
          <p:cNvPr id="25" name="Rectangle 24"/>
          <p:cNvSpPr>
            <a:spLocks noChangeArrowheads="1"/>
          </p:cNvSpPr>
          <p:nvPr/>
        </p:nvSpPr>
        <p:spPr bwMode="auto">
          <a:xfrm>
            <a:off x="3522060" y="3290080"/>
            <a:ext cx="1516041" cy="758669"/>
          </a:xfrm>
          <a:prstGeom prst="rect">
            <a:avLst/>
          </a:prstGeom>
          <a:noFill/>
          <a:ln w="12700">
            <a:noFill/>
            <a:miter lim="800000"/>
            <a:headEnd/>
            <a:tailEnd/>
          </a:ln>
          <a:effectLst/>
        </p:spPr>
        <p:txBody>
          <a:bodyPr wrap="none" lIns="90488" tIns="44450" rIns="90488" bIns="44450">
            <a:spAutoFit/>
          </a:bodyPr>
          <a:lstStyle/>
          <a:p>
            <a:pPr algn="ctr" eaLnBrk="0" hangingPunct="0">
              <a:lnSpc>
                <a:spcPct val="90000"/>
              </a:lnSpc>
            </a:pPr>
            <a:r>
              <a:rPr lang="en-US" altLang="en-US" sz="1600" b="1" dirty="0">
                <a:latin typeface="Book Antiqua" pitchFamily="18" charset="0"/>
              </a:rPr>
              <a:t>Transition to </a:t>
            </a:r>
          </a:p>
          <a:p>
            <a:pPr algn="ctr" eaLnBrk="0" hangingPunct="0">
              <a:lnSpc>
                <a:spcPct val="90000"/>
              </a:lnSpc>
            </a:pPr>
            <a:r>
              <a:rPr lang="en-US" altLang="en-US" sz="1600" b="1" dirty="0">
                <a:latin typeface="Book Antiqua" pitchFamily="18" charset="0"/>
              </a:rPr>
              <a:t>Independence</a:t>
            </a:r>
          </a:p>
          <a:p>
            <a:pPr algn="ctr" eaLnBrk="0" hangingPunct="0">
              <a:lnSpc>
                <a:spcPct val="90000"/>
              </a:lnSpc>
            </a:pPr>
            <a:r>
              <a:rPr lang="en-US" altLang="en-US" sz="1600" b="1" dirty="0">
                <a:latin typeface="Book Antiqua" pitchFamily="18" charset="0"/>
              </a:rPr>
              <a:t>(KO1) </a:t>
            </a:r>
            <a:endParaRPr lang="en-US" altLang="en-US" sz="1400" b="1" dirty="0">
              <a:latin typeface="Book Antiqua" pitchFamily="18" charset="0"/>
            </a:endParaRPr>
          </a:p>
        </p:txBody>
      </p:sp>
    </p:spTree>
    <p:extLst>
      <p:ext uri="{BB962C8B-B14F-4D97-AF65-F5344CB8AC3E}">
        <p14:creationId xmlns:p14="http://schemas.microsoft.com/office/powerpoint/2010/main" xmlns="" val="284176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Proposals</a:t>
            </a:r>
            <a:endParaRPr lang="en-US" dirty="0"/>
          </a:p>
        </p:txBody>
      </p:sp>
      <p:sp>
        <p:nvSpPr>
          <p:cNvPr id="3" name="Content Placeholder 2"/>
          <p:cNvSpPr>
            <a:spLocks noGrp="1"/>
          </p:cNvSpPr>
          <p:nvPr>
            <p:ph idx="1"/>
          </p:nvPr>
        </p:nvSpPr>
        <p:spPr/>
        <p:txBody>
          <a:bodyPr/>
          <a:lstStyle/>
          <a:p>
            <a:r>
              <a:rPr lang="en-US" dirty="0" smtClean="0"/>
              <a:t>Proposal preparation</a:t>
            </a:r>
          </a:p>
          <a:p>
            <a:r>
              <a:rPr lang="en-US" dirty="0" smtClean="0"/>
              <a:t>Submission overview</a:t>
            </a:r>
          </a:p>
        </p:txBody>
      </p:sp>
    </p:spTree>
    <p:extLst>
      <p:ext uri="{BB962C8B-B14F-4D97-AF65-F5344CB8AC3E}">
        <p14:creationId xmlns:p14="http://schemas.microsoft.com/office/powerpoint/2010/main" xmlns="" val="27605204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Advice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You have to write a grant to get money.</a:t>
            </a:r>
          </a:p>
          <a:p>
            <a:pPr lvl="1"/>
            <a:r>
              <a:rPr lang="en-US" dirty="0" smtClean="0"/>
              <a:t>“</a:t>
            </a:r>
            <a:r>
              <a:rPr lang="en-US" dirty="0"/>
              <a:t>You </a:t>
            </a:r>
            <a:r>
              <a:rPr lang="en-US" dirty="0" smtClean="0"/>
              <a:t>never </a:t>
            </a:r>
            <a:r>
              <a:rPr lang="en-US" dirty="0"/>
              <a:t>score on the shots you don’t take</a:t>
            </a:r>
            <a:r>
              <a:rPr lang="en-US" dirty="0" smtClean="0"/>
              <a:t>” </a:t>
            </a:r>
          </a:p>
          <a:p>
            <a:pPr lvl="2"/>
            <a:r>
              <a:rPr lang="en-US" dirty="0" smtClean="0"/>
              <a:t>Wayne </a:t>
            </a:r>
            <a:r>
              <a:rPr lang="en-US" dirty="0"/>
              <a:t>Gretzky</a:t>
            </a:r>
          </a:p>
          <a:p>
            <a:pPr lvl="1"/>
            <a:r>
              <a:rPr lang="en-US" dirty="0" smtClean="0"/>
              <a:t>“</a:t>
            </a:r>
            <a:r>
              <a:rPr lang="en-US" dirty="0"/>
              <a:t>The only grant that you are certain </a:t>
            </a:r>
            <a:r>
              <a:rPr lang="en-US" dirty="0" smtClean="0"/>
              <a:t>not </a:t>
            </a:r>
            <a:r>
              <a:rPr lang="en-US" dirty="0"/>
              <a:t>to get is the </a:t>
            </a:r>
            <a:r>
              <a:rPr lang="en-US" dirty="0" smtClean="0"/>
              <a:t>one that </a:t>
            </a:r>
            <a:r>
              <a:rPr lang="en-US" dirty="0"/>
              <a:t>you do </a:t>
            </a:r>
            <a:r>
              <a:rPr lang="en-US" dirty="0" smtClean="0"/>
              <a:t>not </a:t>
            </a:r>
            <a:r>
              <a:rPr lang="en-US" dirty="0"/>
              <a:t>write.” </a:t>
            </a:r>
            <a:endParaRPr lang="en-US" dirty="0" smtClean="0"/>
          </a:p>
          <a:p>
            <a:r>
              <a:rPr lang="en-US" dirty="0" smtClean="0"/>
              <a:t>It takes time and effort to write a grant – so do it right!</a:t>
            </a:r>
          </a:p>
          <a:p>
            <a:pPr lvl="1"/>
            <a:r>
              <a:rPr lang="en-US" dirty="0"/>
              <a:t>“There is no </a:t>
            </a:r>
            <a:r>
              <a:rPr lang="en-US" dirty="0" err="1"/>
              <a:t>grantsmanship</a:t>
            </a:r>
            <a:r>
              <a:rPr lang="en-US" dirty="0"/>
              <a:t> that will turn a bad idea into </a:t>
            </a:r>
            <a:r>
              <a:rPr lang="en-US" dirty="0" smtClean="0"/>
              <a:t>a good </a:t>
            </a:r>
            <a:r>
              <a:rPr lang="en-US" dirty="0"/>
              <a:t>one, but…there are many ways to </a:t>
            </a:r>
            <a:r>
              <a:rPr lang="en-US" dirty="0" smtClean="0"/>
              <a:t>‘disguise</a:t>
            </a:r>
            <a:r>
              <a:rPr lang="en-US" dirty="0"/>
              <a:t>’ a good one”</a:t>
            </a:r>
          </a:p>
          <a:p>
            <a:pPr lvl="2"/>
            <a:r>
              <a:rPr lang="en-US" dirty="0" smtClean="0"/>
              <a:t>William </a:t>
            </a:r>
            <a:r>
              <a:rPr lang="en-US" dirty="0" err="1" smtClean="0"/>
              <a:t>Raub</a:t>
            </a:r>
            <a:r>
              <a:rPr lang="en-US" dirty="0" smtClean="0"/>
              <a:t>, Past deputy director of NIH</a:t>
            </a:r>
          </a:p>
          <a:p>
            <a:r>
              <a:rPr lang="en-US" dirty="0" smtClean="0"/>
              <a:t>It is the obligation of the investigator to communicate ideas and research plan clearly to application reviewers</a:t>
            </a:r>
            <a:endParaRPr lang="en-US" dirty="0"/>
          </a:p>
        </p:txBody>
      </p:sp>
    </p:spTree>
    <p:extLst>
      <p:ext uri="{BB962C8B-B14F-4D97-AF65-F5344CB8AC3E}">
        <p14:creationId xmlns:p14="http://schemas.microsoft.com/office/powerpoint/2010/main" xmlns="" val="15050447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Proposals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Process</a:t>
            </a:r>
          </a:p>
          <a:p>
            <a:pPr lvl="1"/>
            <a:r>
              <a:rPr lang="en-US" dirty="0" smtClean="0"/>
              <a:t>Idea or observations (hypothesis)</a:t>
            </a:r>
          </a:p>
          <a:p>
            <a:pPr lvl="1"/>
            <a:r>
              <a:rPr lang="en-US" dirty="0" smtClean="0"/>
              <a:t>Preliminary experiments to generate data</a:t>
            </a:r>
          </a:p>
          <a:p>
            <a:pPr lvl="1"/>
            <a:r>
              <a:rPr lang="en-US" dirty="0" smtClean="0"/>
              <a:t>Refine idea/hypothesis</a:t>
            </a:r>
          </a:p>
          <a:p>
            <a:pPr lvl="1"/>
            <a:r>
              <a:rPr lang="en-US" dirty="0" smtClean="0"/>
              <a:t>Write – edit – rewrite</a:t>
            </a:r>
            <a:r>
              <a:rPr lang="en-US" dirty="0"/>
              <a:t> –</a:t>
            </a:r>
            <a:r>
              <a:rPr lang="en-US" dirty="0" smtClean="0"/>
              <a:t> edit – rewrite</a:t>
            </a:r>
          </a:p>
          <a:p>
            <a:r>
              <a:rPr lang="en-US" dirty="0" smtClean="0"/>
              <a:t>Intramural reviews</a:t>
            </a:r>
          </a:p>
          <a:p>
            <a:pPr lvl="1"/>
            <a:r>
              <a:rPr lang="en-US" dirty="0" smtClean="0"/>
              <a:t>Colleagues (peer review begins at home)</a:t>
            </a:r>
          </a:p>
          <a:p>
            <a:pPr lvl="1"/>
            <a:r>
              <a:rPr lang="en-US" dirty="0" smtClean="0"/>
              <a:t>Departmental review </a:t>
            </a:r>
            <a:r>
              <a:rPr lang="en-US" dirty="0"/>
              <a:t>and </a:t>
            </a:r>
            <a:r>
              <a:rPr lang="en-US" dirty="0" smtClean="0"/>
              <a:t>approval</a:t>
            </a:r>
            <a:endParaRPr lang="en-US" dirty="0"/>
          </a:p>
          <a:p>
            <a:pPr lvl="1"/>
            <a:r>
              <a:rPr lang="en-US" dirty="0" smtClean="0"/>
              <a:t>Institutional </a:t>
            </a:r>
            <a:r>
              <a:rPr lang="en-US" dirty="0"/>
              <a:t>Review </a:t>
            </a:r>
            <a:r>
              <a:rPr lang="en-US" dirty="0" smtClean="0"/>
              <a:t>(Research &amp; Sponsored Programs)</a:t>
            </a:r>
            <a:endParaRPr lang="en-US" dirty="0"/>
          </a:p>
          <a:p>
            <a:r>
              <a:rPr lang="en-US" dirty="0" smtClean="0"/>
              <a:t>Submit final application</a:t>
            </a:r>
          </a:p>
          <a:p>
            <a:r>
              <a:rPr lang="en-US" dirty="0" smtClean="0"/>
              <a:t>NIH grant writing tips:</a:t>
            </a:r>
          </a:p>
          <a:p>
            <a:pPr lvl="1"/>
            <a:r>
              <a:rPr lang="en-US" dirty="0" smtClean="0"/>
              <a:t> </a:t>
            </a:r>
            <a:r>
              <a:rPr lang="en-US" dirty="0"/>
              <a:t>&lt;http://</a:t>
            </a:r>
            <a:r>
              <a:rPr lang="en-US" dirty="0" err="1"/>
              <a:t>grants.nih.gov</a:t>
            </a:r>
            <a:r>
              <a:rPr lang="en-US" dirty="0"/>
              <a:t>/grants/</a:t>
            </a:r>
            <a:r>
              <a:rPr lang="en-US" dirty="0" err="1"/>
              <a:t>grant_tips.htm</a:t>
            </a:r>
            <a:r>
              <a:rPr lang="en-US" dirty="0"/>
              <a:t>&gt;</a:t>
            </a:r>
          </a:p>
          <a:p>
            <a:endParaRPr lang="en-US" dirty="0"/>
          </a:p>
        </p:txBody>
      </p:sp>
    </p:spTree>
    <p:extLst>
      <p:ext uri="{BB962C8B-B14F-4D97-AF65-F5344CB8AC3E}">
        <p14:creationId xmlns:p14="http://schemas.microsoft.com/office/powerpoint/2010/main" xmlns="" val="1466289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 </a:t>
            </a:r>
            <a:r>
              <a:rPr lang="en-US" smtClean="0"/>
              <a:t>Application Components</a:t>
            </a:r>
            <a:endParaRPr lang="en-US"/>
          </a:p>
        </p:txBody>
      </p:sp>
      <p:sp>
        <p:nvSpPr>
          <p:cNvPr id="3" name="Content Placeholder 2"/>
          <p:cNvSpPr>
            <a:spLocks noGrp="1"/>
          </p:cNvSpPr>
          <p:nvPr>
            <p:ph idx="1"/>
          </p:nvPr>
        </p:nvSpPr>
        <p:spPr/>
        <p:txBody>
          <a:bodyPr>
            <a:normAutofit lnSpcReduction="10000"/>
          </a:bodyPr>
          <a:lstStyle/>
          <a:p>
            <a:r>
              <a:rPr lang="en-US" dirty="0"/>
              <a:t>Cover </a:t>
            </a:r>
            <a:r>
              <a:rPr lang="en-US" dirty="0" smtClean="0"/>
              <a:t>pages</a:t>
            </a:r>
            <a:r>
              <a:rPr lang="en-US" dirty="0"/>
              <a:t>: </a:t>
            </a:r>
            <a:r>
              <a:rPr lang="en-US" dirty="0" smtClean="0"/>
              <a:t>name</a:t>
            </a:r>
            <a:r>
              <a:rPr lang="en-US" dirty="0"/>
              <a:t>, </a:t>
            </a:r>
            <a:r>
              <a:rPr lang="en-US" dirty="0" smtClean="0"/>
              <a:t>institution</a:t>
            </a:r>
            <a:r>
              <a:rPr lang="en-US" dirty="0"/>
              <a:t>, </a:t>
            </a:r>
            <a:r>
              <a:rPr lang="en-US" dirty="0" smtClean="0"/>
              <a:t>etc.</a:t>
            </a:r>
            <a:endParaRPr lang="en-US" dirty="0"/>
          </a:p>
          <a:p>
            <a:r>
              <a:rPr lang="en-US" dirty="0"/>
              <a:t>Modular </a:t>
            </a:r>
            <a:r>
              <a:rPr lang="en-US" dirty="0" smtClean="0"/>
              <a:t>budget </a:t>
            </a:r>
            <a:r>
              <a:rPr lang="en-US" dirty="0"/>
              <a:t>and </a:t>
            </a:r>
            <a:r>
              <a:rPr lang="en-US" dirty="0" smtClean="0"/>
              <a:t>justification</a:t>
            </a:r>
            <a:endParaRPr lang="en-US" dirty="0"/>
          </a:p>
          <a:p>
            <a:r>
              <a:rPr lang="en-US" dirty="0"/>
              <a:t>Research </a:t>
            </a:r>
            <a:r>
              <a:rPr lang="en-US" dirty="0" smtClean="0"/>
              <a:t>strategy</a:t>
            </a:r>
            <a:endParaRPr lang="en-US" dirty="0"/>
          </a:p>
          <a:p>
            <a:pPr lvl="1"/>
            <a:r>
              <a:rPr lang="en-US" dirty="0"/>
              <a:t>Introduction: for a resubmission*</a:t>
            </a:r>
          </a:p>
          <a:p>
            <a:pPr lvl="1"/>
            <a:r>
              <a:rPr lang="en-US" dirty="0"/>
              <a:t>Specific Aims</a:t>
            </a:r>
          </a:p>
          <a:p>
            <a:pPr lvl="1"/>
            <a:r>
              <a:rPr lang="en-US" dirty="0" smtClean="0"/>
              <a:t>Research plan</a:t>
            </a:r>
          </a:p>
          <a:p>
            <a:pPr lvl="2"/>
            <a:r>
              <a:rPr lang="en-US" dirty="0" smtClean="0"/>
              <a:t>Significance</a:t>
            </a:r>
          </a:p>
          <a:p>
            <a:pPr lvl="2"/>
            <a:r>
              <a:rPr lang="en-US" dirty="0" smtClean="0"/>
              <a:t>Innovation</a:t>
            </a:r>
            <a:endParaRPr lang="en-US" dirty="0"/>
          </a:p>
          <a:p>
            <a:pPr lvl="2"/>
            <a:r>
              <a:rPr lang="en-US" dirty="0" smtClean="0"/>
              <a:t>Approach </a:t>
            </a:r>
          </a:p>
          <a:p>
            <a:pPr lvl="1"/>
            <a:r>
              <a:rPr lang="en-US" dirty="0" smtClean="0"/>
              <a:t>Preliminary results/progress report**</a:t>
            </a:r>
            <a:endParaRPr lang="en-US" dirty="0"/>
          </a:p>
        </p:txBody>
      </p:sp>
    </p:spTree>
    <p:extLst>
      <p:ext uri="{BB962C8B-B14F-4D97-AF65-F5344CB8AC3E}">
        <p14:creationId xmlns:p14="http://schemas.microsoft.com/office/powerpoint/2010/main" xmlns="" val="3540451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 Application Components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Other research plan sections</a:t>
            </a:r>
            <a:r>
              <a:rPr lang="en-US" dirty="0"/>
              <a:t>: </a:t>
            </a:r>
            <a:endParaRPr lang="en-US" dirty="0" smtClean="0"/>
          </a:p>
          <a:p>
            <a:pPr lvl="1"/>
            <a:r>
              <a:rPr lang="en-US" dirty="0"/>
              <a:t>Human </a:t>
            </a:r>
            <a:r>
              <a:rPr lang="en-US" dirty="0" smtClean="0"/>
              <a:t>subjects</a:t>
            </a:r>
            <a:endParaRPr lang="en-US" dirty="0"/>
          </a:p>
          <a:p>
            <a:pPr lvl="1"/>
            <a:r>
              <a:rPr lang="en-US" dirty="0" smtClean="0"/>
              <a:t>Vertebrate animals</a:t>
            </a:r>
          </a:p>
          <a:p>
            <a:pPr lvl="1"/>
            <a:r>
              <a:rPr lang="en-US" dirty="0" smtClean="0"/>
              <a:t>Select agents</a:t>
            </a:r>
          </a:p>
          <a:p>
            <a:pPr lvl="1"/>
            <a:r>
              <a:rPr lang="en-US" dirty="0" smtClean="0"/>
              <a:t>Multiple </a:t>
            </a:r>
            <a:r>
              <a:rPr lang="en-US" dirty="0"/>
              <a:t>PI </a:t>
            </a:r>
            <a:r>
              <a:rPr lang="en-US" dirty="0" smtClean="0"/>
              <a:t>leadership plan</a:t>
            </a:r>
          </a:p>
          <a:p>
            <a:pPr lvl="1"/>
            <a:r>
              <a:rPr lang="en-US" dirty="0" smtClean="0"/>
              <a:t>Letters </a:t>
            </a:r>
            <a:r>
              <a:rPr lang="en-US" dirty="0"/>
              <a:t>of </a:t>
            </a:r>
            <a:r>
              <a:rPr lang="en-US" dirty="0" smtClean="0"/>
              <a:t>support</a:t>
            </a:r>
          </a:p>
          <a:p>
            <a:pPr lvl="1"/>
            <a:r>
              <a:rPr lang="en-US" dirty="0" smtClean="0"/>
              <a:t>Consortium</a:t>
            </a:r>
            <a:r>
              <a:rPr lang="en-US" dirty="0"/>
              <a:t>/Contractual </a:t>
            </a:r>
            <a:r>
              <a:rPr lang="en-US" dirty="0" smtClean="0"/>
              <a:t>Arrangements</a:t>
            </a:r>
            <a:endParaRPr lang="en-US" dirty="0"/>
          </a:p>
          <a:p>
            <a:pPr lvl="1"/>
            <a:r>
              <a:rPr lang="en-US" dirty="0" smtClean="0"/>
              <a:t>Resource sharing plan</a:t>
            </a:r>
            <a:endParaRPr lang="en-US" dirty="0"/>
          </a:p>
          <a:p>
            <a:r>
              <a:rPr lang="en-US" dirty="0" smtClean="0">
                <a:solidFill>
                  <a:schemeClr val="accent3">
                    <a:lumMod val="50000"/>
                  </a:schemeClr>
                </a:solidFill>
              </a:rPr>
              <a:t>Research and Sponsored Programs must review all proposals!</a:t>
            </a:r>
          </a:p>
        </p:txBody>
      </p:sp>
    </p:spTree>
    <p:extLst>
      <p:ext uri="{BB962C8B-B14F-4D97-AF65-F5344CB8AC3E}">
        <p14:creationId xmlns:p14="http://schemas.microsoft.com/office/powerpoint/2010/main" xmlns="" val="3476213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in the 19</a:t>
            </a:r>
            <a:r>
              <a:rPr lang="en-US" baseline="30000" dirty="0" smtClean="0"/>
              <a:t>th</a:t>
            </a:r>
            <a:r>
              <a:rPr lang="en-US" dirty="0" smtClean="0"/>
              <a:t> Century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1803 – Jefferson asked </a:t>
            </a:r>
            <a:r>
              <a:rPr lang="en-US" dirty="0"/>
              <a:t>Congress to authorize $2,500 for Lewis &amp; Clark’s largely scientific expedition to Northwest </a:t>
            </a:r>
            <a:r>
              <a:rPr lang="en-US" dirty="0" smtClean="0"/>
              <a:t>Territory</a:t>
            </a:r>
            <a:endParaRPr lang="en-US" dirty="0"/>
          </a:p>
          <a:p>
            <a:pPr lvl="1"/>
            <a:r>
              <a:rPr lang="en-US" dirty="0" smtClean="0"/>
              <a:t>Federal support was largely </a:t>
            </a:r>
            <a:r>
              <a:rPr lang="en-US" dirty="0"/>
              <a:t>for </a:t>
            </a:r>
            <a:r>
              <a:rPr lang="en-US" dirty="0" smtClean="0"/>
              <a:t>mission-oriented research </a:t>
            </a:r>
            <a:r>
              <a:rPr lang="en-US" dirty="0"/>
              <a:t>in </a:t>
            </a:r>
            <a:r>
              <a:rPr lang="en-US" dirty="0" smtClean="0"/>
              <a:t>agriculture</a:t>
            </a:r>
            <a:r>
              <a:rPr lang="en-US" dirty="0"/>
              <a:t>, </a:t>
            </a:r>
            <a:r>
              <a:rPr lang="en-US" dirty="0" smtClean="0"/>
              <a:t>defense</a:t>
            </a:r>
            <a:r>
              <a:rPr lang="en-US" dirty="0"/>
              <a:t>, and </a:t>
            </a:r>
            <a:r>
              <a:rPr lang="en-US" dirty="0" smtClean="0"/>
              <a:t>national resources </a:t>
            </a:r>
          </a:p>
          <a:p>
            <a:pPr lvl="1"/>
            <a:r>
              <a:rPr lang="en-US" dirty="0" smtClean="0"/>
              <a:t>Conducted by government labs</a:t>
            </a:r>
            <a:endParaRPr lang="en-US" dirty="0"/>
          </a:p>
          <a:p>
            <a:r>
              <a:rPr lang="en-US" dirty="0"/>
              <a:t>1876 – Founding of Johns Hopkins </a:t>
            </a:r>
            <a:r>
              <a:rPr lang="en-US" dirty="0" smtClean="0"/>
              <a:t>University</a:t>
            </a:r>
          </a:p>
          <a:p>
            <a:pPr lvl="1"/>
            <a:r>
              <a:rPr lang="en-US" dirty="0"/>
              <a:t>I</a:t>
            </a:r>
            <a:r>
              <a:rPr lang="en-US" dirty="0" smtClean="0"/>
              <a:t>ntegration of German </a:t>
            </a:r>
            <a:r>
              <a:rPr lang="en-US" dirty="0"/>
              <a:t>research university </a:t>
            </a:r>
            <a:r>
              <a:rPr lang="en-US" dirty="0" smtClean="0"/>
              <a:t>and English undergraduate college</a:t>
            </a:r>
          </a:p>
          <a:p>
            <a:pPr lvl="1"/>
            <a:r>
              <a:rPr lang="en-US" dirty="0" smtClean="0"/>
              <a:t>Recognized as the beginning </a:t>
            </a:r>
            <a:r>
              <a:rPr lang="en-US" dirty="0"/>
              <a:t>of u</a:t>
            </a:r>
            <a:r>
              <a:rPr lang="en-US" dirty="0" smtClean="0"/>
              <a:t>niversity-based research in </a:t>
            </a:r>
            <a:r>
              <a:rPr lang="en-US" dirty="0"/>
              <a:t>U.S. </a:t>
            </a:r>
            <a:endParaRPr lang="en-US" dirty="0" smtClean="0"/>
          </a:p>
          <a:p>
            <a:pPr lvl="1"/>
            <a:r>
              <a:rPr lang="en-US" dirty="0" smtClean="0"/>
              <a:t>University </a:t>
            </a:r>
            <a:r>
              <a:rPr lang="en-US" dirty="0"/>
              <a:t>research primarily supported by </a:t>
            </a:r>
            <a:r>
              <a:rPr lang="en-US" dirty="0" smtClean="0"/>
              <a:t>private </a:t>
            </a:r>
            <a:r>
              <a:rPr lang="en-US" dirty="0"/>
              <a:t>agencies and university </a:t>
            </a:r>
            <a:r>
              <a:rPr lang="en-US" dirty="0" smtClean="0"/>
              <a:t>funds</a:t>
            </a:r>
            <a:endParaRPr lang="en-US" dirty="0"/>
          </a:p>
          <a:p>
            <a:r>
              <a:rPr lang="en-US" dirty="0"/>
              <a:t>Prior to WWII, </a:t>
            </a:r>
            <a:r>
              <a:rPr lang="en-US" dirty="0" smtClean="0"/>
              <a:t>the federal </a:t>
            </a:r>
            <a:r>
              <a:rPr lang="en-US" dirty="0"/>
              <a:t>government provided </a:t>
            </a:r>
            <a:r>
              <a:rPr lang="en-US" dirty="0" smtClean="0"/>
              <a:t>little support </a:t>
            </a:r>
            <a:r>
              <a:rPr lang="en-US" dirty="0"/>
              <a:t>for university-based </a:t>
            </a:r>
            <a:r>
              <a:rPr lang="en-US" dirty="0" smtClean="0"/>
              <a:t>research</a:t>
            </a:r>
            <a:endParaRPr lang="en-US" dirty="0"/>
          </a:p>
        </p:txBody>
      </p:sp>
    </p:spTree>
    <p:extLst>
      <p:ext uri="{BB962C8B-B14F-4D97-AF65-F5344CB8AC3E}">
        <p14:creationId xmlns:p14="http://schemas.microsoft.com/office/powerpoint/2010/main" xmlns="" val="1483901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Signature </a:t>
            </a:r>
            <a:endParaRPr lang="en-US" dirty="0"/>
          </a:p>
        </p:txBody>
      </p:sp>
      <p:pic>
        <p:nvPicPr>
          <p:cNvPr id="4" name="Picture 1027" descr="PI_Signature"/>
          <p:cNvPicPr>
            <a:picLocks noChangeAspect="1" noChangeArrowheads="1"/>
          </p:cNvPicPr>
          <p:nvPr/>
        </p:nvPicPr>
        <p:blipFill>
          <a:blip r:embed="rId2" cstate="print"/>
          <a:srcRect/>
          <a:stretch>
            <a:fillRect/>
          </a:stretch>
        </p:blipFill>
        <p:spPr bwMode="auto">
          <a:xfrm>
            <a:off x="76200" y="2744788"/>
            <a:ext cx="8991600" cy="1368425"/>
          </a:xfrm>
          <a:prstGeom prst="rect">
            <a:avLst/>
          </a:prstGeom>
          <a:noFill/>
        </p:spPr>
      </p:pic>
    </p:spTree>
    <p:extLst>
      <p:ext uri="{BB962C8B-B14F-4D97-AF65-F5344CB8AC3E}">
        <p14:creationId xmlns:p14="http://schemas.microsoft.com/office/powerpoint/2010/main" xmlns="" val="6477810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Responsibility</a:t>
            </a:r>
            <a:endParaRPr lang="en-US" dirty="0"/>
          </a:p>
        </p:txBody>
      </p:sp>
      <p:sp>
        <p:nvSpPr>
          <p:cNvPr id="3" name="Content Placeholder 2"/>
          <p:cNvSpPr>
            <a:spLocks noGrp="1"/>
          </p:cNvSpPr>
          <p:nvPr>
            <p:ph idx="1"/>
          </p:nvPr>
        </p:nvSpPr>
        <p:spPr/>
        <p:txBody>
          <a:bodyPr>
            <a:normAutofit/>
          </a:bodyPr>
          <a:lstStyle/>
          <a:p>
            <a:r>
              <a:rPr lang="en-US" dirty="0" smtClean="0"/>
              <a:t>The institution is the grantee</a:t>
            </a:r>
          </a:p>
          <a:p>
            <a:endParaRPr lang="en-US" dirty="0"/>
          </a:p>
          <a:p>
            <a:endParaRPr lang="en-US" dirty="0"/>
          </a:p>
        </p:txBody>
      </p:sp>
      <p:pic>
        <p:nvPicPr>
          <p:cNvPr id="4" name="Picture 4" descr="Institutional_Signature"/>
          <p:cNvPicPr>
            <a:picLocks noChangeAspect="1" noChangeArrowheads="1"/>
          </p:cNvPicPr>
          <p:nvPr/>
        </p:nvPicPr>
        <p:blipFill>
          <a:blip r:embed="rId2" cstate="print"/>
          <a:srcRect/>
          <a:stretch>
            <a:fillRect/>
          </a:stretch>
        </p:blipFill>
        <p:spPr bwMode="auto">
          <a:xfrm>
            <a:off x="152400" y="2362560"/>
            <a:ext cx="8839200" cy="1346200"/>
          </a:xfrm>
          <a:prstGeom prst="rect">
            <a:avLst/>
          </a:prstGeom>
          <a:solidFill>
            <a:srgbClr val="FFFF00"/>
          </a:solidFill>
        </p:spPr>
      </p:pic>
      <p:sp>
        <p:nvSpPr>
          <p:cNvPr id="5" name="Content Placeholder 2"/>
          <p:cNvSpPr txBox="1">
            <a:spLocks/>
          </p:cNvSpPr>
          <p:nvPr/>
        </p:nvSpPr>
        <p:spPr>
          <a:xfrm>
            <a:off x="452820" y="3542631"/>
            <a:ext cx="8229600" cy="3058609"/>
          </a:xfrm>
          <a:prstGeom prst="rect">
            <a:avLst/>
          </a:prstGeom>
        </p:spPr>
        <p:txBody>
          <a:bodyPr vert="horz" lIns="54864" tIns="91440" rtlCol="0">
            <a:normAutofit fontScale="70000" lnSpcReduction="2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dirty="0"/>
              <a:t>The </a:t>
            </a:r>
            <a:r>
              <a:rPr lang="en-US" dirty="0" smtClean="0"/>
              <a:t>institution must ensure that proposal complies </a:t>
            </a:r>
            <a:r>
              <a:rPr lang="en-US" dirty="0"/>
              <a:t>w</a:t>
            </a:r>
            <a:r>
              <a:rPr lang="en-US" dirty="0" smtClean="0"/>
              <a:t>ith agency &amp; institutional policies </a:t>
            </a:r>
            <a:r>
              <a:rPr lang="en-US" dirty="0"/>
              <a:t>&amp; </a:t>
            </a:r>
            <a:r>
              <a:rPr lang="en-US" dirty="0" smtClean="0"/>
              <a:t>regulations</a:t>
            </a:r>
            <a:endParaRPr lang="en-US" dirty="0"/>
          </a:p>
          <a:p>
            <a:r>
              <a:rPr lang="en-US" dirty="0" smtClean="0"/>
              <a:t>Responsibilities include:</a:t>
            </a:r>
            <a:endParaRPr lang="en-US" dirty="0"/>
          </a:p>
          <a:p>
            <a:pPr lvl="1"/>
            <a:r>
              <a:rPr lang="en-US" dirty="0" smtClean="0"/>
              <a:t>Representations</a:t>
            </a:r>
            <a:r>
              <a:rPr lang="en-US" dirty="0"/>
              <a:t>, </a:t>
            </a:r>
            <a:r>
              <a:rPr lang="en-US" dirty="0" smtClean="0"/>
              <a:t>certifications</a:t>
            </a:r>
            <a:r>
              <a:rPr lang="en-US" dirty="0"/>
              <a:t>, and </a:t>
            </a:r>
            <a:r>
              <a:rPr lang="en-US" dirty="0" smtClean="0"/>
              <a:t>assurances</a:t>
            </a:r>
          </a:p>
          <a:p>
            <a:pPr lvl="1"/>
            <a:r>
              <a:rPr lang="en-US" dirty="0" smtClean="0"/>
              <a:t>Providing necessary resources (lab space</a:t>
            </a:r>
            <a:r>
              <a:rPr lang="en-US" dirty="0"/>
              <a:t>, etc.</a:t>
            </a:r>
            <a:r>
              <a:rPr lang="en-US" dirty="0" smtClean="0"/>
              <a:t>)</a:t>
            </a:r>
          </a:p>
          <a:p>
            <a:pPr lvl="1"/>
            <a:r>
              <a:rPr lang="en-US" dirty="0"/>
              <a:t>R</a:t>
            </a:r>
            <a:r>
              <a:rPr lang="en-US" dirty="0" smtClean="0"/>
              <a:t>egulatory compliance </a:t>
            </a:r>
            <a:r>
              <a:rPr lang="en-US" dirty="0"/>
              <a:t>(IACUC, IRB, </a:t>
            </a:r>
            <a:r>
              <a:rPr lang="en-US" dirty="0" err="1"/>
              <a:t>BioSafety</a:t>
            </a:r>
            <a:r>
              <a:rPr lang="en-US" dirty="0" smtClean="0"/>
              <a:t>)</a:t>
            </a:r>
          </a:p>
          <a:p>
            <a:pPr lvl="1"/>
            <a:r>
              <a:rPr lang="en-US" dirty="0" smtClean="0"/>
              <a:t>Budget accuracy</a:t>
            </a:r>
          </a:p>
          <a:p>
            <a:pPr lvl="1"/>
            <a:r>
              <a:rPr lang="en-US" dirty="0" smtClean="0"/>
              <a:t>Personnel time </a:t>
            </a:r>
            <a:r>
              <a:rPr lang="en-US" dirty="0"/>
              <a:t>&amp; </a:t>
            </a:r>
            <a:r>
              <a:rPr lang="en-US" dirty="0" smtClean="0"/>
              <a:t>effort</a:t>
            </a:r>
          </a:p>
          <a:p>
            <a:pPr lvl="1"/>
            <a:r>
              <a:rPr lang="en-US" dirty="0" smtClean="0"/>
              <a:t>Reviewing potential conflicts</a:t>
            </a:r>
            <a:r>
              <a:rPr lang="en-US" dirty="0"/>
              <a:t>-of</a:t>
            </a:r>
            <a:r>
              <a:rPr lang="en-US" dirty="0" smtClean="0"/>
              <a:t>-interest, etc.</a:t>
            </a:r>
            <a:endParaRPr lang="en-US" dirty="0"/>
          </a:p>
        </p:txBody>
      </p:sp>
    </p:spTree>
    <p:extLst>
      <p:ext uri="{BB962C8B-B14F-4D97-AF65-F5344CB8AC3E}">
        <p14:creationId xmlns:p14="http://schemas.microsoft.com/office/powerpoint/2010/main" xmlns="" val="42127779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Responsibility</a:t>
            </a:r>
            <a:endParaRPr lang="en-US" dirty="0"/>
          </a:p>
        </p:txBody>
      </p:sp>
      <p:sp>
        <p:nvSpPr>
          <p:cNvPr id="3" name="Content Placeholder 2"/>
          <p:cNvSpPr>
            <a:spLocks noGrp="1"/>
          </p:cNvSpPr>
          <p:nvPr>
            <p:ph idx="1"/>
          </p:nvPr>
        </p:nvSpPr>
        <p:spPr/>
        <p:txBody>
          <a:bodyPr>
            <a:normAutofit fontScale="92500"/>
          </a:bodyPr>
          <a:lstStyle/>
          <a:p>
            <a:r>
              <a:rPr lang="en-US" dirty="0" smtClean="0"/>
              <a:t>Research and Sponsored Programs must review each application (not just sign document)</a:t>
            </a:r>
          </a:p>
          <a:p>
            <a:r>
              <a:rPr lang="en-US" dirty="0" smtClean="0"/>
              <a:t>Reviews take time</a:t>
            </a:r>
          </a:p>
          <a:p>
            <a:pPr lvl="1"/>
            <a:r>
              <a:rPr lang="en-US" dirty="0" smtClean="0"/>
              <a:t>Issues need to be addressed before submission</a:t>
            </a:r>
          </a:p>
          <a:p>
            <a:pPr lvl="1"/>
            <a:r>
              <a:rPr lang="en-US" dirty="0" smtClean="0"/>
              <a:t>Often other investigators are submitting for the same deadline</a:t>
            </a:r>
          </a:p>
          <a:p>
            <a:pPr lvl="1"/>
            <a:r>
              <a:rPr lang="en-US" dirty="0" smtClean="0"/>
              <a:t>Submit materials early!</a:t>
            </a:r>
          </a:p>
          <a:p>
            <a:r>
              <a:rPr lang="en-US" dirty="0" smtClean="0"/>
              <a:t>Messer’s law:</a:t>
            </a:r>
          </a:p>
          <a:p>
            <a:pPr lvl="1"/>
            <a:r>
              <a:rPr lang="en-US" dirty="0" smtClean="0"/>
              <a:t>You have to plan ahead to wait until the last minute</a:t>
            </a:r>
            <a:endParaRPr lang="en-US" dirty="0"/>
          </a:p>
        </p:txBody>
      </p:sp>
    </p:spTree>
    <p:extLst>
      <p:ext uri="{BB962C8B-B14F-4D97-AF65-F5344CB8AC3E}">
        <p14:creationId xmlns:p14="http://schemas.microsoft.com/office/powerpoint/2010/main" xmlns="" val="11907418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Old Days…</a:t>
            </a:r>
            <a:endParaRPr lang="en-US" dirty="0"/>
          </a:p>
        </p:txBody>
      </p:sp>
      <p:pic>
        <p:nvPicPr>
          <p:cNvPr id="4" name="Picture 2" descr="apps2"/>
          <p:cNvPicPr>
            <a:picLocks noChangeAspect="1" noChangeArrowheads="1"/>
          </p:cNvPicPr>
          <p:nvPr/>
        </p:nvPicPr>
        <p:blipFill>
          <a:blip r:embed="rId2" cstate="print"/>
          <a:srcRect l="1666" r="6453"/>
          <a:stretch>
            <a:fillRect/>
          </a:stretch>
        </p:blipFill>
        <p:spPr bwMode="auto">
          <a:xfrm>
            <a:off x="1356125" y="1539692"/>
            <a:ext cx="6431751" cy="4341432"/>
          </a:xfrm>
          <a:prstGeom prst="rect">
            <a:avLst/>
          </a:prstGeom>
          <a:noFill/>
        </p:spPr>
      </p:pic>
      <p:sp>
        <p:nvSpPr>
          <p:cNvPr id="6" name="AutoShape 7"/>
          <p:cNvSpPr>
            <a:spLocks noChangeArrowheads="1"/>
          </p:cNvSpPr>
          <p:nvPr/>
        </p:nvSpPr>
        <p:spPr bwMode="auto">
          <a:xfrm>
            <a:off x="4159870" y="1590814"/>
            <a:ext cx="988183" cy="1190346"/>
          </a:xfrm>
          <a:prstGeom prst="downArrow">
            <a:avLst>
              <a:gd name="adj1" fmla="val 50000"/>
              <a:gd name="adj2" fmla="val 35000"/>
            </a:avLst>
          </a:prstGeom>
          <a:solidFill>
            <a:schemeClr val="accent4"/>
          </a:solidFill>
          <a:ln w="9525">
            <a:solidFill>
              <a:schemeClr val="tx1"/>
            </a:solidFill>
            <a:miter lim="800000"/>
            <a:headEnd/>
            <a:tailEnd/>
          </a:ln>
          <a:effectLst/>
        </p:spPr>
        <p:txBody>
          <a:bodyPr wrap="none" anchor="ctr"/>
          <a:lstStyle/>
          <a:p>
            <a:endParaRPr lang="en-US">
              <a:solidFill>
                <a:schemeClr val="accent4"/>
              </a:solidFill>
            </a:endParaRPr>
          </a:p>
        </p:txBody>
      </p:sp>
      <p:sp>
        <p:nvSpPr>
          <p:cNvPr id="7" name="Text Box 5"/>
          <p:cNvSpPr txBox="1">
            <a:spLocks noChangeArrowheads="1"/>
          </p:cNvSpPr>
          <p:nvPr/>
        </p:nvSpPr>
        <p:spPr bwMode="auto">
          <a:xfrm>
            <a:off x="542702" y="5933471"/>
            <a:ext cx="8058596" cy="523220"/>
          </a:xfrm>
          <a:prstGeom prst="rect">
            <a:avLst/>
          </a:prstGeom>
          <a:solidFill>
            <a:schemeClr val="bg1"/>
          </a:solidFill>
          <a:ln w="9525">
            <a:noFill/>
            <a:miter lim="800000"/>
            <a:headEnd/>
            <a:tailEnd/>
          </a:ln>
          <a:effectLst/>
        </p:spPr>
        <p:txBody>
          <a:bodyPr wrap="square">
            <a:spAutoFit/>
          </a:bodyPr>
          <a:lstStyle/>
          <a:p>
            <a:pPr>
              <a:spcBef>
                <a:spcPct val="50000"/>
              </a:spcBef>
            </a:pPr>
            <a:r>
              <a:rPr lang="en-US" sz="2800" b="1" dirty="0">
                <a:solidFill>
                  <a:srgbClr val="901929"/>
                </a:solidFill>
              </a:rPr>
              <a:t>Is Your Application In Here?? Maybe It’s This One!</a:t>
            </a:r>
          </a:p>
        </p:txBody>
      </p:sp>
    </p:spTree>
    <p:extLst>
      <p:ext uri="{BB962C8B-B14F-4D97-AF65-F5344CB8AC3E}">
        <p14:creationId xmlns:p14="http://schemas.microsoft.com/office/powerpoint/2010/main" xmlns="" val="35693542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Old Days…</a:t>
            </a:r>
            <a:endParaRPr lang="en-US" dirty="0"/>
          </a:p>
        </p:txBody>
      </p:sp>
      <p:pic>
        <p:nvPicPr>
          <p:cNvPr id="4" name="Picture 2" descr="NIH_CSR_Receiving2"/>
          <p:cNvPicPr>
            <a:picLocks noChangeAspect="1" noChangeArrowheads="1"/>
          </p:cNvPicPr>
          <p:nvPr/>
        </p:nvPicPr>
        <p:blipFill>
          <a:blip r:embed="rId2" cstate="print"/>
          <a:srcRect/>
          <a:stretch>
            <a:fillRect/>
          </a:stretch>
        </p:blipFill>
        <p:spPr bwMode="auto">
          <a:xfrm>
            <a:off x="1238536" y="1587689"/>
            <a:ext cx="6666928" cy="4444619"/>
          </a:xfrm>
          <a:prstGeom prst="rect">
            <a:avLst/>
          </a:prstGeom>
          <a:noFill/>
        </p:spPr>
      </p:pic>
      <p:sp>
        <p:nvSpPr>
          <p:cNvPr id="5" name="Text Box 3"/>
          <p:cNvSpPr txBox="1">
            <a:spLocks noChangeArrowheads="1"/>
          </p:cNvSpPr>
          <p:nvPr/>
        </p:nvSpPr>
        <p:spPr bwMode="auto">
          <a:xfrm>
            <a:off x="2230149" y="6156423"/>
            <a:ext cx="4683702" cy="584776"/>
          </a:xfrm>
          <a:prstGeom prst="rect">
            <a:avLst/>
          </a:prstGeom>
          <a:solidFill>
            <a:schemeClr val="bg1"/>
          </a:solidFill>
          <a:ln w="9525">
            <a:noFill/>
            <a:miter lim="800000"/>
            <a:headEnd/>
            <a:tailEnd/>
          </a:ln>
          <a:effectLst/>
        </p:spPr>
        <p:txBody>
          <a:bodyPr wrap="square">
            <a:spAutoFit/>
          </a:bodyPr>
          <a:lstStyle/>
          <a:p>
            <a:r>
              <a:rPr lang="en-US" sz="3200" b="1" dirty="0">
                <a:solidFill>
                  <a:schemeClr val="accent6">
                    <a:lumMod val="50000"/>
                  </a:schemeClr>
                </a:solidFill>
              </a:rPr>
              <a:t>I’ll </a:t>
            </a:r>
            <a:r>
              <a:rPr lang="en-US" sz="3200" b="1" dirty="0" smtClean="0">
                <a:solidFill>
                  <a:schemeClr val="accent6">
                    <a:lumMod val="50000"/>
                  </a:schemeClr>
                </a:solidFill>
              </a:rPr>
              <a:t>bet this one is yours</a:t>
            </a:r>
            <a:r>
              <a:rPr lang="en-US" sz="3200" b="1" dirty="0">
                <a:solidFill>
                  <a:schemeClr val="accent6">
                    <a:lumMod val="50000"/>
                  </a:schemeClr>
                </a:solidFill>
              </a:rPr>
              <a:t>!</a:t>
            </a:r>
          </a:p>
        </p:txBody>
      </p:sp>
      <p:sp>
        <p:nvSpPr>
          <p:cNvPr id="6" name="AutoShape 4"/>
          <p:cNvSpPr>
            <a:spLocks noChangeArrowheads="1"/>
          </p:cNvSpPr>
          <p:nvPr/>
        </p:nvSpPr>
        <p:spPr bwMode="auto">
          <a:xfrm>
            <a:off x="3197494" y="2041616"/>
            <a:ext cx="277789" cy="409575"/>
          </a:xfrm>
          <a:prstGeom prst="downArrow">
            <a:avLst>
              <a:gd name="adj1" fmla="val 50000"/>
              <a:gd name="adj2" fmla="val 40000"/>
            </a:avLst>
          </a:prstGeom>
          <a:solidFill>
            <a:srgbClr val="6BB76D"/>
          </a:solidFill>
          <a:ln w="9525">
            <a:solidFill>
              <a:schemeClr val="tx1"/>
            </a:solidFill>
            <a:miter lim="800000"/>
            <a:headEnd/>
            <a:tailEnd/>
          </a:ln>
          <a:effectLst/>
        </p:spPr>
        <p:txBody>
          <a:bodyPr wrap="square" anchor="ctr">
            <a:spAutoFit/>
          </a:bodyPr>
          <a:lstStyle/>
          <a:p>
            <a:endParaRPr lang="en-US"/>
          </a:p>
        </p:txBody>
      </p:sp>
    </p:spTree>
    <p:extLst>
      <p:ext uri="{BB962C8B-B14F-4D97-AF65-F5344CB8AC3E}">
        <p14:creationId xmlns:p14="http://schemas.microsoft.com/office/powerpoint/2010/main" xmlns="" val="39788647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The New Age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Electronic submission!</a:t>
            </a:r>
          </a:p>
          <a:p>
            <a:r>
              <a:rPr lang="en-US" dirty="0" smtClean="0"/>
              <a:t>Through </a:t>
            </a:r>
            <a:r>
              <a:rPr lang="en-US" dirty="0" err="1" smtClean="0"/>
              <a:t>Grants.gov</a:t>
            </a:r>
            <a:endParaRPr lang="en-US" dirty="0" smtClean="0"/>
          </a:p>
          <a:p>
            <a:pPr lvl="1"/>
            <a:r>
              <a:rPr lang="en-US" dirty="0" smtClean="0"/>
              <a:t>Common portal for submitting applications to all federal agencies</a:t>
            </a:r>
          </a:p>
          <a:p>
            <a:r>
              <a:rPr lang="en-US" dirty="0" smtClean="0"/>
              <a:t>Individual agency systems</a:t>
            </a:r>
          </a:p>
          <a:p>
            <a:pPr lvl="1"/>
            <a:r>
              <a:rPr lang="en-US" dirty="0"/>
              <a:t>NSF – </a:t>
            </a:r>
            <a:r>
              <a:rPr lang="en-US" dirty="0" err="1" smtClean="0"/>
              <a:t>FastLane</a:t>
            </a:r>
            <a:endParaRPr lang="en-US" dirty="0" smtClean="0"/>
          </a:p>
          <a:p>
            <a:pPr lvl="2"/>
            <a:r>
              <a:rPr lang="en-US" dirty="0" smtClean="0"/>
              <a:t>&lt;</a:t>
            </a:r>
            <a:r>
              <a:rPr lang="en-US" dirty="0"/>
              <a:t>https://</a:t>
            </a:r>
            <a:r>
              <a:rPr lang="en-US" dirty="0" err="1"/>
              <a:t>www.fastlane.nsf.gov</a:t>
            </a:r>
            <a:r>
              <a:rPr lang="en-US" dirty="0"/>
              <a:t>/</a:t>
            </a:r>
            <a:r>
              <a:rPr lang="en-US" dirty="0" err="1"/>
              <a:t>fastlane.jsp</a:t>
            </a:r>
            <a:r>
              <a:rPr lang="en-US" dirty="0"/>
              <a:t>&gt;</a:t>
            </a:r>
          </a:p>
          <a:p>
            <a:pPr lvl="1"/>
            <a:r>
              <a:rPr lang="en-US" dirty="0"/>
              <a:t>NIH – </a:t>
            </a:r>
            <a:r>
              <a:rPr lang="en-US" dirty="0" err="1"/>
              <a:t>eRA</a:t>
            </a:r>
            <a:r>
              <a:rPr lang="en-US" dirty="0"/>
              <a:t> Commons </a:t>
            </a:r>
            <a:endParaRPr lang="en-US" dirty="0" smtClean="0"/>
          </a:p>
          <a:p>
            <a:pPr lvl="2"/>
            <a:r>
              <a:rPr lang="en-US" dirty="0" smtClean="0"/>
              <a:t>&lt;</a:t>
            </a:r>
            <a:r>
              <a:rPr lang="en-US" dirty="0"/>
              <a:t>https://</a:t>
            </a:r>
            <a:r>
              <a:rPr lang="en-US" dirty="0" err="1"/>
              <a:t>commons.era.nih.gov</a:t>
            </a:r>
            <a:r>
              <a:rPr lang="en-US" dirty="0"/>
              <a:t>/commons/&gt;</a:t>
            </a:r>
          </a:p>
          <a:p>
            <a:pPr lvl="1"/>
            <a:r>
              <a:rPr lang="en-US" dirty="0" err="1"/>
              <a:t>proposalCENTRAL</a:t>
            </a:r>
            <a:r>
              <a:rPr lang="en-US" dirty="0"/>
              <a:t> </a:t>
            </a:r>
            <a:endParaRPr lang="en-US" dirty="0" smtClean="0"/>
          </a:p>
          <a:p>
            <a:pPr lvl="2"/>
            <a:r>
              <a:rPr lang="en-US" dirty="0"/>
              <a:t>&lt;https://</a:t>
            </a:r>
            <a:r>
              <a:rPr lang="en-US" dirty="0" err="1"/>
              <a:t>proposalcentral.altum.com</a:t>
            </a:r>
            <a:r>
              <a:rPr lang="en-US" dirty="0"/>
              <a:t>&gt; </a:t>
            </a:r>
            <a:endParaRPr lang="en-US" dirty="0" smtClean="0"/>
          </a:p>
          <a:p>
            <a:endParaRPr lang="en-US" dirty="0"/>
          </a:p>
        </p:txBody>
      </p:sp>
    </p:spTree>
    <p:extLst>
      <p:ext uri="{BB962C8B-B14F-4D97-AF65-F5344CB8AC3E}">
        <p14:creationId xmlns:p14="http://schemas.microsoft.com/office/powerpoint/2010/main" xmlns="" val="39205651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Grants.gov</a:t>
            </a:r>
            <a:endParaRPr lang="en-US" dirty="0"/>
          </a:p>
        </p:txBody>
      </p:sp>
      <p:sp>
        <p:nvSpPr>
          <p:cNvPr id="3" name="Content Placeholder 2"/>
          <p:cNvSpPr>
            <a:spLocks noGrp="1"/>
          </p:cNvSpPr>
          <p:nvPr>
            <p:ph idx="1"/>
          </p:nvPr>
        </p:nvSpPr>
        <p:spPr>
          <a:xfrm>
            <a:off x="457200" y="6023542"/>
            <a:ext cx="8229600" cy="721312"/>
          </a:xfrm>
        </p:spPr>
        <p:txBody>
          <a:bodyPr/>
          <a:lstStyle/>
          <a:p>
            <a:pPr marL="118872" indent="0" algn="ctr">
              <a:buNone/>
            </a:pPr>
            <a:r>
              <a:rPr lang="en-US" dirty="0" smtClean="0"/>
              <a:t>&lt;http</a:t>
            </a:r>
            <a:r>
              <a:rPr lang="en-US" dirty="0"/>
              <a:t>://</a:t>
            </a:r>
            <a:r>
              <a:rPr lang="en-US" dirty="0" err="1"/>
              <a:t>grants.nih.gov</a:t>
            </a:r>
            <a:r>
              <a:rPr lang="en-US" dirty="0"/>
              <a:t>/grants/</a:t>
            </a:r>
            <a:r>
              <a:rPr lang="en-US" dirty="0" err="1" smtClean="0"/>
              <a:t>oer.htm</a:t>
            </a:r>
            <a:r>
              <a:rPr lang="en-US" dirty="0" smtClean="0"/>
              <a:t>&gt;</a:t>
            </a:r>
            <a:endParaRPr lang="en-US" dirty="0"/>
          </a:p>
        </p:txBody>
      </p:sp>
      <p:pic>
        <p:nvPicPr>
          <p:cNvPr id="5" name="Picture 4" descr="Screen Shot 2016-02-19 at 10.31.10 A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69999" y="1752118"/>
            <a:ext cx="6604001" cy="4269184"/>
          </a:xfrm>
          <a:prstGeom prst="rect">
            <a:avLst/>
          </a:prstGeom>
        </p:spPr>
      </p:pic>
    </p:spTree>
    <p:extLst>
      <p:ext uri="{BB962C8B-B14F-4D97-AF65-F5344CB8AC3E}">
        <p14:creationId xmlns:p14="http://schemas.microsoft.com/office/powerpoint/2010/main" xmlns="" val="23519410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Review</a:t>
            </a:r>
            <a:endParaRPr lang="en-US" dirty="0"/>
          </a:p>
        </p:txBody>
      </p:sp>
      <p:sp>
        <p:nvSpPr>
          <p:cNvPr id="3" name="Content Placeholder 2"/>
          <p:cNvSpPr>
            <a:spLocks noGrp="1"/>
          </p:cNvSpPr>
          <p:nvPr>
            <p:ph idx="1"/>
          </p:nvPr>
        </p:nvSpPr>
        <p:spPr/>
        <p:txBody>
          <a:bodyPr>
            <a:normAutofit lnSpcReduction="10000"/>
          </a:bodyPr>
          <a:lstStyle/>
          <a:p>
            <a:r>
              <a:rPr lang="en-US" dirty="0" smtClean="0"/>
              <a:t>Dual review system</a:t>
            </a:r>
          </a:p>
          <a:p>
            <a:pPr lvl="1"/>
            <a:r>
              <a:rPr lang="en-US" dirty="0" smtClean="0"/>
              <a:t>Scientific review group (SRG)</a:t>
            </a:r>
          </a:p>
          <a:p>
            <a:pPr lvl="2"/>
            <a:r>
              <a:rPr lang="en-US" dirty="0" smtClean="0"/>
              <a:t>Provides initial review for scientific merit</a:t>
            </a:r>
          </a:p>
          <a:p>
            <a:pPr lvl="2"/>
            <a:r>
              <a:rPr lang="en-US" dirty="0" smtClean="0"/>
              <a:t>Rates applications and makes recommendations for appropriate level of support and duration</a:t>
            </a:r>
          </a:p>
          <a:p>
            <a:pPr lvl="1"/>
            <a:r>
              <a:rPr lang="en-US" dirty="0" smtClean="0"/>
              <a:t>Council</a:t>
            </a:r>
          </a:p>
          <a:p>
            <a:pPr lvl="2"/>
            <a:r>
              <a:rPr lang="en-US" dirty="0" smtClean="0"/>
              <a:t>Assesses quality of SRG review of grant applications</a:t>
            </a:r>
          </a:p>
          <a:p>
            <a:pPr lvl="2"/>
            <a:r>
              <a:rPr lang="en-US" dirty="0" smtClean="0"/>
              <a:t>Makes recommendations to institute staff on funding</a:t>
            </a:r>
          </a:p>
          <a:p>
            <a:pPr lvl="2"/>
            <a:r>
              <a:rPr lang="en-US" dirty="0" smtClean="0"/>
              <a:t>Evaluates program priorities and relevance</a:t>
            </a:r>
          </a:p>
          <a:p>
            <a:pPr lvl="2"/>
            <a:r>
              <a:rPr lang="en-US" dirty="0" smtClean="0"/>
              <a:t>Advises on policy</a:t>
            </a:r>
            <a:endParaRPr lang="en-US" dirty="0"/>
          </a:p>
        </p:txBody>
      </p:sp>
    </p:spTree>
    <p:extLst>
      <p:ext uri="{BB962C8B-B14F-4D97-AF65-F5344CB8AC3E}">
        <p14:creationId xmlns:p14="http://schemas.microsoft.com/office/powerpoint/2010/main" xmlns="" val="12930029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 Grant Process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36967112"/>
              </p:ext>
            </p:extLst>
          </p:nvPr>
        </p:nvGraphicFramePr>
        <p:xfrm>
          <a:off x="540699" y="1716429"/>
          <a:ext cx="8229600" cy="3393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xmlns="" val="3982605277"/>
              </p:ext>
            </p:extLst>
          </p:nvPr>
        </p:nvGraphicFramePr>
        <p:xfrm>
          <a:off x="540699" y="4730159"/>
          <a:ext cx="8229600" cy="2287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4542715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Section Review</a:t>
            </a:r>
            <a:endParaRPr lang="en-US" dirty="0"/>
          </a:p>
        </p:txBody>
      </p:sp>
      <p:sp>
        <p:nvSpPr>
          <p:cNvPr id="3" name="Content Placeholder 2"/>
          <p:cNvSpPr>
            <a:spLocks noGrp="1"/>
          </p:cNvSpPr>
          <p:nvPr>
            <p:ph idx="1"/>
          </p:nvPr>
        </p:nvSpPr>
        <p:spPr>
          <a:xfrm>
            <a:off x="457200" y="1775191"/>
            <a:ext cx="4644279" cy="4625609"/>
          </a:xfrm>
        </p:spPr>
        <p:txBody>
          <a:bodyPr/>
          <a:lstStyle/>
          <a:p>
            <a:r>
              <a:rPr lang="en-US" dirty="0" smtClean="0"/>
              <a:t>Assignment to study section</a:t>
            </a:r>
          </a:p>
          <a:p>
            <a:pPr lvl="1"/>
            <a:r>
              <a:rPr lang="en-US" dirty="0" smtClean="0"/>
              <a:t>Scientific Review Group</a:t>
            </a:r>
          </a:p>
          <a:p>
            <a:pPr lvl="1"/>
            <a:r>
              <a:rPr lang="en-US" dirty="0" smtClean="0"/>
              <a:t>Scientific Review Administrator</a:t>
            </a:r>
            <a:endParaRPr lang="en-US" dirty="0"/>
          </a:p>
        </p:txBody>
      </p:sp>
      <p:pic>
        <p:nvPicPr>
          <p:cNvPr id="5" name="Picture 5" descr="assignment_letter"/>
          <p:cNvPicPr>
            <a:picLocks noChangeAspect="1" noChangeArrowheads="1"/>
          </p:cNvPicPr>
          <p:nvPr/>
        </p:nvPicPr>
        <p:blipFill>
          <a:blip r:embed="rId2" cstate="print"/>
          <a:srcRect/>
          <a:stretch>
            <a:fillRect/>
          </a:stretch>
        </p:blipFill>
        <p:spPr bwMode="auto">
          <a:xfrm>
            <a:off x="5101479" y="1775191"/>
            <a:ext cx="3585321" cy="5035184"/>
          </a:xfrm>
          <a:prstGeom prst="rect">
            <a:avLst/>
          </a:prstGeom>
          <a:noFill/>
        </p:spPr>
      </p:pic>
    </p:spTree>
    <p:extLst>
      <p:ext uri="{BB962C8B-B14F-4D97-AF65-F5344CB8AC3E}">
        <p14:creationId xmlns:p14="http://schemas.microsoft.com/office/powerpoint/2010/main" xmlns="" val="1928267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Wars I and II</a:t>
            </a:r>
            <a:endParaRPr lang="en-US" dirty="0"/>
          </a:p>
        </p:txBody>
      </p:sp>
      <p:sp>
        <p:nvSpPr>
          <p:cNvPr id="3" name="Content Placeholder 2"/>
          <p:cNvSpPr>
            <a:spLocks noGrp="1"/>
          </p:cNvSpPr>
          <p:nvPr>
            <p:ph idx="1"/>
          </p:nvPr>
        </p:nvSpPr>
        <p:spPr/>
        <p:txBody>
          <a:bodyPr>
            <a:normAutofit fontScale="77500" lnSpcReduction="20000"/>
          </a:bodyPr>
          <a:lstStyle/>
          <a:p>
            <a:r>
              <a:rPr lang="en-US" dirty="0"/>
              <a:t>During </a:t>
            </a:r>
            <a:r>
              <a:rPr lang="en-US" dirty="0" smtClean="0"/>
              <a:t>WWI, </a:t>
            </a:r>
            <a:r>
              <a:rPr lang="en-US" dirty="0"/>
              <a:t>university scientists were drafted into the military </a:t>
            </a:r>
            <a:r>
              <a:rPr lang="en-US" dirty="0" smtClean="0"/>
              <a:t>to </a:t>
            </a:r>
            <a:r>
              <a:rPr lang="en-US" dirty="0"/>
              <a:t>perform research at military </a:t>
            </a:r>
            <a:r>
              <a:rPr lang="en-US" dirty="0" smtClean="0"/>
              <a:t>installations</a:t>
            </a:r>
            <a:endParaRPr lang="en-US" dirty="0"/>
          </a:p>
          <a:p>
            <a:r>
              <a:rPr lang="en-US" dirty="0"/>
              <a:t>During </a:t>
            </a:r>
            <a:r>
              <a:rPr lang="en-US" dirty="0" smtClean="0"/>
              <a:t>WWII, </a:t>
            </a:r>
            <a:r>
              <a:rPr lang="en-US" dirty="0"/>
              <a:t>university scientists worked in their own </a:t>
            </a:r>
            <a:r>
              <a:rPr lang="en-US" dirty="0" smtClean="0"/>
              <a:t>university </a:t>
            </a:r>
            <a:r>
              <a:rPr lang="en-US" dirty="0"/>
              <a:t>labs on federally funded research in support of the war </a:t>
            </a:r>
            <a:r>
              <a:rPr lang="en-US" dirty="0" smtClean="0"/>
              <a:t>effort</a:t>
            </a:r>
            <a:endParaRPr lang="en-US" dirty="0"/>
          </a:p>
          <a:p>
            <a:r>
              <a:rPr lang="en-US" dirty="0"/>
              <a:t>Federal </a:t>
            </a:r>
            <a:r>
              <a:rPr lang="en-US" dirty="0" smtClean="0"/>
              <a:t>government </a:t>
            </a:r>
            <a:r>
              <a:rPr lang="en-US" dirty="0"/>
              <a:t>agreed, via research contracts, </a:t>
            </a:r>
            <a:r>
              <a:rPr lang="en-US" dirty="0" smtClean="0"/>
              <a:t>to compensate </a:t>
            </a:r>
            <a:r>
              <a:rPr lang="en-US" dirty="0"/>
              <a:t>universities for both the </a:t>
            </a:r>
            <a:r>
              <a:rPr lang="en-US" dirty="0" smtClean="0">
                <a:solidFill>
                  <a:schemeClr val="accent6"/>
                </a:solidFill>
              </a:rPr>
              <a:t>direct </a:t>
            </a:r>
            <a:r>
              <a:rPr lang="en-US" dirty="0">
                <a:solidFill>
                  <a:schemeClr val="accent6"/>
                </a:solidFill>
              </a:rPr>
              <a:t>and </a:t>
            </a:r>
            <a:r>
              <a:rPr lang="en-US" dirty="0" smtClean="0">
                <a:solidFill>
                  <a:schemeClr val="accent6"/>
                </a:solidFill>
              </a:rPr>
              <a:t>indirect </a:t>
            </a:r>
            <a:r>
              <a:rPr lang="en-US" dirty="0">
                <a:solidFill>
                  <a:schemeClr val="accent6"/>
                </a:solidFill>
              </a:rPr>
              <a:t>costs </a:t>
            </a:r>
            <a:r>
              <a:rPr lang="en-US" dirty="0" smtClean="0"/>
              <a:t>of research</a:t>
            </a:r>
            <a:endParaRPr lang="en-US" dirty="0"/>
          </a:p>
          <a:p>
            <a:r>
              <a:rPr lang="en-US" dirty="0"/>
              <a:t>A sense of mutual obligation and trust emerged between universities and the government </a:t>
            </a:r>
          </a:p>
          <a:p>
            <a:r>
              <a:rPr lang="en-US" dirty="0"/>
              <a:t>Institutions could reasonably expect continued funding if they produced quality efforts and results from government-financed programs</a:t>
            </a:r>
          </a:p>
          <a:p>
            <a:endParaRPr lang="en-US" dirty="0"/>
          </a:p>
        </p:txBody>
      </p:sp>
    </p:spTree>
    <p:extLst>
      <p:ext uri="{BB962C8B-B14F-4D97-AF65-F5344CB8AC3E}">
        <p14:creationId xmlns:p14="http://schemas.microsoft.com/office/powerpoint/2010/main" xmlns="" val="11972283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Sections</a:t>
            </a:r>
            <a:endParaRPr lang="en-US" dirty="0"/>
          </a:p>
        </p:txBody>
      </p:sp>
      <p:sp>
        <p:nvSpPr>
          <p:cNvPr id="3" name="Content Placeholder 2"/>
          <p:cNvSpPr>
            <a:spLocks noGrp="1"/>
          </p:cNvSpPr>
          <p:nvPr>
            <p:ph idx="1"/>
          </p:nvPr>
        </p:nvSpPr>
        <p:spPr>
          <a:xfrm>
            <a:off x="457200" y="5868900"/>
            <a:ext cx="8229600" cy="531900"/>
          </a:xfrm>
        </p:spPr>
        <p:txBody>
          <a:bodyPr>
            <a:normAutofit fontScale="70000" lnSpcReduction="20000"/>
          </a:bodyPr>
          <a:lstStyle/>
          <a:p>
            <a:pPr marL="118872" indent="0">
              <a:buNone/>
            </a:pPr>
            <a:r>
              <a:rPr lang="en-US" dirty="0"/>
              <a:t>&lt;</a:t>
            </a:r>
            <a:r>
              <a:rPr lang="en-US" dirty="0" smtClean="0"/>
              <a:t>http</a:t>
            </a:r>
            <a:r>
              <a:rPr lang="en-US" dirty="0"/>
              <a:t>://</a:t>
            </a:r>
            <a:r>
              <a:rPr lang="en-US" dirty="0" err="1"/>
              <a:t>public.csr.nih.gov</a:t>
            </a:r>
            <a:r>
              <a:rPr lang="en-US" dirty="0"/>
              <a:t>/</a:t>
            </a:r>
            <a:r>
              <a:rPr lang="en-US" dirty="0" err="1"/>
              <a:t>StudySections</a:t>
            </a:r>
            <a:r>
              <a:rPr lang="en-US" dirty="0"/>
              <a:t>/Pages/</a:t>
            </a:r>
            <a:r>
              <a:rPr lang="en-US" dirty="0" err="1" smtClean="0"/>
              <a:t>default.aspx</a:t>
            </a:r>
            <a:r>
              <a:rPr lang="en-US" dirty="0" smtClean="0"/>
              <a:t>&gt;</a:t>
            </a:r>
            <a:endParaRPr lang="en-US" dirty="0"/>
          </a:p>
        </p:txBody>
      </p:sp>
      <p:pic>
        <p:nvPicPr>
          <p:cNvPr id="4" name="Picture 3"/>
          <p:cNvPicPr>
            <a:picLocks noChangeAspect="1"/>
          </p:cNvPicPr>
          <p:nvPr/>
        </p:nvPicPr>
        <p:blipFill>
          <a:blip r:embed="rId2"/>
          <a:stretch>
            <a:fillRect/>
          </a:stretch>
        </p:blipFill>
        <p:spPr>
          <a:xfrm>
            <a:off x="775323" y="1722712"/>
            <a:ext cx="7593355" cy="4269178"/>
          </a:xfrm>
          <a:prstGeom prst="rect">
            <a:avLst/>
          </a:prstGeom>
        </p:spPr>
      </p:pic>
      <p:sp>
        <p:nvSpPr>
          <p:cNvPr id="5" name="TextBox 4"/>
          <p:cNvSpPr txBox="1"/>
          <p:nvPr/>
        </p:nvSpPr>
        <p:spPr>
          <a:xfrm>
            <a:off x="2379520" y="617548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14026715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Section in Action</a:t>
            </a:r>
            <a:endParaRPr lang="en-US" dirty="0"/>
          </a:p>
        </p:txBody>
      </p:sp>
      <p:sp>
        <p:nvSpPr>
          <p:cNvPr id="5" name="TextBox 4"/>
          <p:cNvSpPr txBox="1"/>
          <p:nvPr/>
        </p:nvSpPr>
        <p:spPr>
          <a:xfrm>
            <a:off x="2379520" y="6175485"/>
            <a:ext cx="184666"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3"/>
          <a:stretch>
            <a:fillRect/>
          </a:stretch>
        </p:blipFill>
        <p:spPr>
          <a:xfrm>
            <a:off x="0" y="1527558"/>
            <a:ext cx="9144000" cy="5027776"/>
          </a:xfrm>
          <a:prstGeom prst="rect">
            <a:avLst/>
          </a:prstGeom>
        </p:spPr>
      </p:pic>
    </p:spTree>
    <p:extLst>
      <p:ext uri="{BB962C8B-B14F-4D97-AF65-F5344CB8AC3E}">
        <p14:creationId xmlns:p14="http://schemas.microsoft.com/office/powerpoint/2010/main" xmlns="" val="18610854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Section Members</a:t>
            </a:r>
            <a:endParaRPr lang="en-US" dirty="0"/>
          </a:p>
        </p:txBody>
      </p:sp>
      <p:sp>
        <p:nvSpPr>
          <p:cNvPr id="3" name="Content Placeholder 2"/>
          <p:cNvSpPr>
            <a:spLocks noGrp="1"/>
          </p:cNvSpPr>
          <p:nvPr>
            <p:ph idx="1"/>
          </p:nvPr>
        </p:nvSpPr>
        <p:spPr/>
        <p:txBody>
          <a:bodyPr>
            <a:normAutofit fontScale="92500" lnSpcReduction="20000"/>
          </a:bodyPr>
          <a:lstStyle/>
          <a:p>
            <a:r>
              <a:rPr lang="en-US" dirty="0"/>
              <a:t>Mostly </a:t>
            </a:r>
            <a:r>
              <a:rPr lang="en-US" dirty="0" smtClean="0"/>
              <a:t>academic scientists</a:t>
            </a:r>
            <a:endParaRPr lang="en-US" dirty="0"/>
          </a:p>
          <a:p>
            <a:pPr lvl="1"/>
            <a:r>
              <a:rPr lang="en-US" dirty="0" smtClean="0"/>
              <a:t>Active researchers (almost always </a:t>
            </a:r>
            <a:r>
              <a:rPr lang="en-US" dirty="0"/>
              <a:t>NIH </a:t>
            </a:r>
            <a:r>
              <a:rPr lang="en-US" dirty="0" smtClean="0"/>
              <a:t>funded</a:t>
            </a:r>
            <a:r>
              <a:rPr lang="en-US" dirty="0"/>
              <a:t>) </a:t>
            </a:r>
          </a:p>
          <a:p>
            <a:pPr lvl="1"/>
            <a:r>
              <a:rPr lang="en-US" dirty="0" smtClean="0"/>
              <a:t>Good scientists but probably not in your “niche</a:t>
            </a:r>
            <a:r>
              <a:rPr lang="en-US" dirty="0"/>
              <a:t>”</a:t>
            </a:r>
          </a:p>
          <a:p>
            <a:r>
              <a:rPr lang="en-US" dirty="0" smtClean="0"/>
              <a:t>They all have “day jobs” </a:t>
            </a:r>
          </a:p>
          <a:p>
            <a:pPr lvl="1"/>
            <a:r>
              <a:rPr lang="en-US" dirty="0" smtClean="0"/>
              <a:t>They review these applications in their “spare time</a:t>
            </a:r>
            <a:r>
              <a:rPr lang="en-US" dirty="0"/>
              <a:t>”</a:t>
            </a:r>
          </a:p>
          <a:p>
            <a:pPr lvl="1"/>
            <a:r>
              <a:rPr lang="en-US" dirty="0" smtClean="0"/>
              <a:t>Paid </a:t>
            </a:r>
            <a:r>
              <a:rPr lang="en-US" dirty="0"/>
              <a:t>$150/day + </a:t>
            </a:r>
            <a:r>
              <a:rPr lang="en-US" dirty="0" smtClean="0"/>
              <a:t>expenses </a:t>
            </a:r>
            <a:r>
              <a:rPr lang="en-US" dirty="0"/>
              <a:t>for </a:t>
            </a:r>
            <a:r>
              <a:rPr lang="en-US" dirty="0" smtClean="0"/>
              <a:t>meeting days only</a:t>
            </a:r>
          </a:p>
          <a:p>
            <a:r>
              <a:rPr lang="en-US" dirty="0" smtClean="0"/>
              <a:t>Regular members </a:t>
            </a:r>
            <a:r>
              <a:rPr lang="en-US" dirty="0"/>
              <a:t>&amp; ad hoc </a:t>
            </a:r>
            <a:r>
              <a:rPr lang="en-US" dirty="0" smtClean="0"/>
              <a:t>members</a:t>
            </a:r>
            <a:endParaRPr lang="en-US" dirty="0"/>
          </a:p>
          <a:p>
            <a:r>
              <a:rPr lang="en-US" dirty="0" smtClean="0"/>
              <a:t>Review many applications each cycle</a:t>
            </a:r>
            <a:r>
              <a:rPr lang="en-US" dirty="0"/>
              <a:t>, </a:t>
            </a:r>
            <a:r>
              <a:rPr lang="en-US" dirty="0" smtClean="0"/>
              <a:t>so careful application preparation is valued </a:t>
            </a:r>
            <a:endParaRPr lang="en-US" dirty="0"/>
          </a:p>
          <a:p>
            <a:pPr lvl="1"/>
            <a:r>
              <a:rPr lang="en-US" dirty="0" smtClean="0"/>
              <a:t>Make it easy for them!</a:t>
            </a:r>
          </a:p>
          <a:p>
            <a:pPr lvl="1"/>
            <a:r>
              <a:rPr lang="en-US" dirty="0" smtClean="0"/>
              <a:t>Never assume that they will know what you mean!  </a:t>
            </a:r>
            <a:endParaRPr lang="en-US" dirty="0"/>
          </a:p>
        </p:txBody>
      </p:sp>
    </p:spTree>
    <p:extLst>
      <p:ext uri="{BB962C8B-B14F-4D97-AF65-F5344CB8AC3E}">
        <p14:creationId xmlns:p14="http://schemas.microsoft.com/office/powerpoint/2010/main" xmlns="" val="33694681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Section Roster</a:t>
            </a:r>
            <a:endParaRPr lang="en-US" dirty="0"/>
          </a:p>
        </p:txBody>
      </p:sp>
      <p:sp>
        <p:nvSpPr>
          <p:cNvPr id="5" name="TextBox 4"/>
          <p:cNvSpPr txBox="1"/>
          <p:nvPr/>
        </p:nvSpPr>
        <p:spPr>
          <a:xfrm>
            <a:off x="2379520" y="6175485"/>
            <a:ext cx="184666" cy="369332"/>
          </a:xfrm>
          <a:prstGeom prst="rect">
            <a:avLst/>
          </a:prstGeom>
          <a:noFill/>
        </p:spPr>
        <p:txBody>
          <a:bodyPr wrap="none" rtlCol="0">
            <a:spAutoFit/>
          </a:bodyPr>
          <a:lstStyle/>
          <a:p>
            <a:endParaRPr lang="en-US" dirty="0"/>
          </a:p>
        </p:txBody>
      </p:sp>
      <p:pic>
        <p:nvPicPr>
          <p:cNvPr id="7" name="Picture 1030" descr="roster2"/>
          <p:cNvPicPr>
            <a:picLocks noChangeAspect="1" noChangeArrowheads="1"/>
          </p:cNvPicPr>
          <p:nvPr/>
        </p:nvPicPr>
        <p:blipFill>
          <a:blip r:embed="rId2" cstate="print"/>
          <a:srcRect/>
          <a:stretch>
            <a:fillRect/>
          </a:stretch>
        </p:blipFill>
        <p:spPr bwMode="auto">
          <a:xfrm>
            <a:off x="4669558" y="1518322"/>
            <a:ext cx="3785125" cy="5187277"/>
          </a:xfrm>
          <a:prstGeom prst="rect">
            <a:avLst/>
          </a:prstGeom>
          <a:noFill/>
        </p:spPr>
      </p:pic>
      <p:pic>
        <p:nvPicPr>
          <p:cNvPr id="8" name="Picture 1031" descr="roster1"/>
          <p:cNvPicPr>
            <a:picLocks noChangeAspect="1" noChangeArrowheads="1"/>
          </p:cNvPicPr>
          <p:nvPr/>
        </p:nvPicPr>
        <p:blipFill>
          <a:blip r:embed="rId3" cstate="print"/>
          <a:srcRect/>
          <a:stretch>
            <a:fillRect/>
          </a:stretch>
        </p:blipFill>
        <p:spPr bwMode="auto">
          <a:xfrm>
            <a:off x="780468" y="1518322"/>
            <a:ext cx="3889090" cy="5187277"/>
          </a:xfrm>
          <a:prstGeom prst="rect">
            <a:avLst/>
          </a:prstGeom>
          <a:noFill/>
        </p:spPr>
      </p:pic>
    </p:spTree>
    <p:extLst>
      <p:ext uri="{BB962C8B-B14F-4D97-AF65-F5344CB8AC3E}">
        <p14:creationId xmlns:p14="http://schemas.microsoft.com/office/powerpoint/2010/main" xmlns="" val="13171181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Study Sections</a:t>
            </a:r>
            <a:endParaRPr lang="en-US" dirty="0"/>
          </a:p>
        </p:txBody>
      </p:sp>
      <p:sp>
        <p:nvSpPr>
          <p:cNvPr id="3" name="Content Placeholder 2"/>
          <p:cNvSpPr>
            <a:spLocks noGrp="1"/>
          </p:cNvSpPr>
          <p:nvPr>
            <p:ph idx="1"/>
          </p:nvPr>
        </p:nvSpPr>
        <p:spPr>
          <a:xfrm>
            <a:off x="457200" y="6014890"/>
            <a:ext cx="8229600" cy="531900"/>
          </a:xfrm>
        </p:spPr>
        <p:txBody>
          <a:bodyPr>
            <a:normAutofit fontScale="92500" lnSpcReduction="20000"/>
          </a:bodyPr>
          <a:lstStyle/>
          <a:p>
            <a:pPr marL="118872" indent="0" algn="ctr">
              <a:buNone/>
            </a:pPr>
            <a:r>
              <a:rPr lang="en-US" b="1" dirty="0">
                <a:solidFill>
                  <a:srgbClr val="672020"/>
                </a:solidFill>
                <a:latin typeface="Arial" charset="0"/>
              </a:rPr>
              <a:t>&lt;http://</a:t>
            </a:r>
            <a:r>
              <a:rPr lang="en-US" b="1" dirty="0" err="1">
                <a:solidFill>
                  <a:srgbClr val="672020"/>
                </a:solidFill>
                <a:latin typeface="Arial" charset="0"/>
              </a:rPr>
              <a:t>www.csr.nih.gov</a:t>
            </a:r>
            <a:r>
              <a:rPr lang="en-US" b="1" dirty="0">
                <a:solidFill>
                  <a:srgbClr val="672020"/>
                </a:solidFill>
                <a:latin typeface="Arial" charset="0"/>
              </a:rPr>
              <a:t>/Video/</a:t>
            </a:r>
            <a:r>
              <a:rPr lang="en-US" b="1" dirty="0" err="1">
                <a:solidFill>
                  <a:srgbClr val="672020"/>
                </a:solidFill>
                <a:latin typeface="Arial" charset="0"/>
              </a:rPr>
              <a:t>Video.asp</a:t>
            </a:r>
            <a:r>
              <a:rPr lang="en-US" b="1" dirty="0">
                <a:solidFill>
                  <a:srgbClr val="672020"/>
                </a:solidFill>
                <a:latin typeface="Arial" charset="0"/>
              </a:rPr>
              <a:t>&gt;</a:t>
            </a:r>
          </a:p>
          <a:p>
            <a:pPr marL="118872" indent="0">
              <a:buNone/>
            </a:pPr>
            <a:endParaRPr lang="en-US" b="1" dirty="0">
              <a:solidFill>
                <a:srgbClr val="672020"/>
              </a:solidFill>
              <a:latin typeface="Arial" charset="0"/>
            </a:endParaRPr>
          </a:p>
        </p:txBody>
      </p:sp>
      <p:sp>
        <p:nvSpPr>
          <p:cNvPr id="5" name="TextBox 4"/>
          <p:cNvSpPr txBox="1"/>
          <p:nvPr/>
        </p:nvSpPr>
        <p:spPr>
          <a:xfrm>
            <a:off x="2379520" y="6175485"/>
            <a:ext cx="184666"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2"/>
          <a:stretch>
            <a:fillRect/>
          </a:stretch>
        </p:blipFill>
        <p:spPr>
          <a:xfrm>
            <a:off x="569333" y="1518322"/>
            <a:ext cx="7956892" cy="4473567"/>
          </a:xfrm>
          <a:prstGeom prst="rect">
            <a:avLst/>
          </a:prstGeom>
        </p:spPr>
      </p:pic>
    </p:spTree>
    <p:extLst>
      <p:ext uri="{BB962C8B-B14F-4D97-AF65-F5344CB8AC3E}">
        <p14:creationId xmlns:p14="http://schemas.microsoft.com/office/powerpoint/2010/main" xmlns="" val="38146545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Section Meetings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Closed </a:t>
            </a:r>
            <a:r>
              <a:rPr lang="en-US" dirty="0"/>
              <a:t>– </a:t>
            </a:r>
            <a:r>
              <a:rPr lang="en-US" dirty="0" smtClean="0"/>
              <a:t>meetings </a:t>
            </a:r>
            <a:r>
              <a:rPr lang="en-US" dirty="0"/>
              <a:t>are </a:t>
            </a:r>
            <a:r>
              <a:rPr lang="en-US" dirty="0" smtClean="0"/>
              <a:t>confidential</a:t>
            </a:r>
            <a:endParaRPr lang="en-US" dirty="0"/>
          </a:p>
          <a:p>
            <a:r>
              <a:rPr lang="en-US" dirty="0"/>
              <a:t> </a:t>
            </a:r>
            <a:r>
              <a:rPr lang="en-US" dirty="0" smtClean="0"/>
              <a:t>Orientation</a:t>
            </a:r>
          </a:p>
          <a:p>
            <a:pPr lvl="1"/>
            <a:r>
              <a:rPr lang="en-US" dirty="0" smtClean="0"/>
              <a:t>Conflict</a:t>
            </a:r>
            <a:r>
              <a:rPr lang="en-US" dirty="0"/>
              <a:t>-of-</a:t>
            </a:r>
            <a:r>
              <a:rPr lang="en-US" dirty="0" smtClean="0"/>
              <a:t>interest</a:t>
            </a:r>
          </a:p>
          <a:p>
            <a:pPr lvl="1"/>
            <a:r>
              <a:rPr lang="en-US" dirty="0" smtClean="0"/>
              <a:t>Developments </a:t>
            </a:r>
            <a:r>
              <a:rPr lang="en-US" dirty="0"/>
              <a:t>of interest to the study section (NIH News</a:t>
            </a:r>
            <a:r>
              <a:rPr lang="en-US" dirty="0" smtClean="0"/>
              <a:t>)</a:t>
            </a:r>
          </a:p>
          <a:p>
            <a:pPr lvl="2"/>
            <a:r>
              <a:rPr lang="en-US" dirty="0" smtClean="0"/>
              <a:t>Changes </a:t>
            </a:r>
            <a:r>
              <a:rPr lang="en-US" dirty="0"/>
              <a:t>in policy or </a:t>
            </a:r>
            <a:r>
              <a:rPr lang="en-US" dirty="0" smtClean="0"/>
              <a:t>procedure</a:t>
            </a:r>
          </a:p>
          <a:p>
            <a:pPr lvl="1"/>
            <a:r>
              <a:rPr lang="en-US" dirty="0" smtClean="0"/>
              <a:t>Introductions and roles </a:t>
            </a:r>
            <a:r>
              <a:rPr lang="en-US" dirty="0"/>
              <a:t>of persons </a:t>
            </a:r>
            <a:r>
              <a:rPr lang="en-US" dirty="0" smtClean="0"/>
              <a:t>present</a:t>
            </a:r>
            <a:endParaRPr lang="en-US" dirty="0"/>
          </a:p>
          <a:p>
            <a:r>
              <a:rPr lang="en-US" dirty="0" smtClean="0"/>
              <a:t>Preliminary ranking and list of applications that will not be discussed</a:t>
            </a:r>
            <a:endParaRPr lang="en-US" dirty="0"/>
          </a:p>
          <a:p>
            <a:r>
              <a:rPr lang="en-US" dirty="0"/>
              <a:t>Application-by</a:t>
            </a:r>
            <a:r>
              <a:rPr lang="en-US" dirty="0" smtClean="0"/>
              <a:t>-application review</a:t>
            </a:r>
          </a:p>
          <a:p>
            <a:pPr lvl="1"/>
            <a:r>
              <a:rPr lang="en-US" dirty="0" smtClean="0"/>
              <a:t>Persons </a:t>
            </a:r>
            <a:r>
              <a:rPr lang="en-US" dirty="0"/>
              <a:t>with potential conflicts-of-interest </a:t>
            </a:r>
            <a:r>
              <a:rPr lang="en-US" dirty="0" smtClean="0"/>
              <a:t>excused </a:t>
            </a:r>
          </a:p>
          <a:p>
            <a:pPr lvl="1"/>
            <a:r>
              <a:rPr lang="en-US" dirty="0" smtClean="0"/>
              <a:t>Discussion </a:t>
            </a:r>
            <a:r>
              <a:rPr lang="en-US" dirty="0"/>
              <a:t>of each application’s scientific and technical </a:t>
            </a:r>
            <a:r>
              <a:rPr lang="en-US" dirty="0" smtClean="0"/>
              <a:t>merit</a:t>
            </a:r>
          </a:p>
          <a:p>
            <a:pPr lvl="1"/>
            <a:r>
              <a:rPr lang="en-US" dirty="0" smtClean="0"/>
              <a:t>Assigned </a:t>
            </a:r>
            <a:r>
              <a:rPr lang="en-US" dirty="0"/>
              <a:t>reviewers read reviews first, then other members </a:t>
            </a:r>
            <a:r>
              <a:rPr lang="en-US" dirty="0" smtClean="0"/>
              <a:t>discuss</a:t>
            </a:r>
          </a:p>
          <a:p>
            <a:pPr lvl="1"/>
            <a:r>
              <a:rPr lang="en-US" dirty="0" smtClean="0"/>
              <a:t>Range </a:t>
            </a:r>
            <a:r>
              <a:rPr lang="en-US" dirty="0"/>
              <a:t>of scores set </a:t>
            </a:r>
            <a:r>
              <a:rPr lang="en-US" dirty="0" smtClean="0"/>
              <a:t>(assigned reviewer scores very important)</a:t>
            </a:r>
          </a:p>
          <a:p>
            <a:pPr lvl="1"/>
            <a:r>
              <a:rPr lang="en-US" dirty="0" smtClean="0"/>
              <a:t>Every </a:t>
            </a:r>
            <a:r>
              <a:rPr lang="en-US" dirty="0"/>
              <a:t>member scores every application by secret </a:t>
            </a:r>
            <a:r>
              <a:rPr lang="en-US" dirty="0" smtClean="0"/>
              <a:t>ballot</a:t>
            </a:r>
            <a:endParaRPr lang="en-US" dirty="0"/>
          </a:p>
          <a:p>
            <a:r>
              <a:rPr lang="en-US" dirty="0" smtClean="0"/>
              <a:t>After voting (so as to not affect priority score</a:t>
            </a:r>
            <a:r>
              <a:rPr lang="en-US" dirty="0"/>
              <a:t>)</a:t>
            </a:r>
            <a:r>
              <a:rPr lang="en-US" dirty="0" smtClean="0"/>
              <a:t>:</a:t>
            </a:r>
          </a:p>
          <a:p>
            <a:pPr lvl="1"/>
            <a:r>
              <a:rPr lang="en-US" dirty="0" smtClean="0"/>
              <a:t>Human subjects &amp; vertebrate animal concerns</a:t>
            </a:r>
            <a:endParaRPr lang="en-US" dirty="0"/>
          </a:p>
          <a:p>
            <a:pPr lvl="1"/>
            <a:r>
              <a:rPr lang="en-US" dirty="0" smtClean="0"/>
              <a:t>Recommended </a:t>
            </a:r>
            <a:r>
              <a:rPr lang="en-US" dirty="0"/>
              <a:t>changes to budget </a:t>
            </a:r>
          </a:p>
        </p:txBody>
      </p:sp>
    </p:spTree>
    <p:extLst>
      <p:ext uri="{BB962C8B-B14F-4D97-AF65-F5344CB8AC3E}">
        <p14:creationId xmlns:p14="http://schemas.microsoft.com/office/powerpoint/2010/main" xmlns="" val="27373107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 Process</a:t>
            </a:r>
            <a:endParaRPr lang="en-US" dirty="0"/>
          </a:p>
        </p:txBody>
      </p:sp>
      <p:sp>
        <p:nvSpPr>
          <p:cNvPr id="3" name="Content Placeholder 2"/>
          <p:cNvSpPr>
            <a:spLocks noGrp="1"/>
          </p:cNvSpPr>
          <p:nvPr>
            <p:ph idx="1"/>
          </p:nvPr>
        </p:nvSpPr>
        <p:spPr/>
        <p:txBody>
          <a:bodyPr/>
          <a:lstStyle/>
          <a:p>
            <a:r>
              <a:rPr lang="en-US" dirty="0" smtClean="0"/>
              <a:t>It is inappropriate to communicate with members of a study section about an application</a:t>
            </a:r>
          </a:p>
          <a:p>
            <a:pPr lvl="1"/>
            <a:r>
              <a:rPr lang="en-US" dirty="0" smtClean="0"/>
              <a:t>Before, during or after meeting</a:t>
            </a:r>
          </a:p>
          <a:p>
            <a:pPr lvl="1"/>
            <a:r>
              <a:rPr lang="en-US" dirty="0" smtClean="0"/>
              <a:t>Get to know members and talk with them about everything else</a:t>
            </a:r>
          </a:p>
          <a:p>
            <a:r>
              <a:rPr lang="en-US" dirty="0" smtClean="0"/>
              <a:t>Call SRA or program officer with questions about the review</a:t>
            </a:r>
            <a:endParaRPr lang="en-US" dirty="0"/>
          </a:p>
        </p:txBody>
      </p:sp>
    </p:spTree>
    <p:extLst>
      <p:ext uri="{BB962C8B-B14F-4D97-AF65-F5344CB8AC3E}">
        <p14:creationId xmlns:p14="http://schemas.microsoft.com/office/powerpoint/2010/main" xmlns="" val="28894011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Criteria</a:t>
            </a:r>
            <a:endParaRPr lang="en-US" dirty="0"/>
          </a:p>
        </p:txBody>
      </p:sp>
      <p:sp>
        <p:nvSpPr>
          <p:cNvPr id="3" name="Content Placeholder 2"/>
          <p:cNvSpPr>
            <a:spLocks noGrp="1"/>
          </p:cNvSpPr>
          <p:nvPr>
            <p:ph idx="1"/>
          </p:nvPr>
        </p:nvSpPr>
        <p:spPr/>
        <p:txBody>
          <a:bodyPr>
            <a:normAutofit fontScale="55000" lnSpcReduction="20000"/>
          </a:bodyPr>
          <a:lstStyle/>
          <a:p>
            <a:r>
              <a:rPr lang="en-US" dirty="0"/>
              <a:t>Significance: </a:t>
            </a:r>
            <a:endParaRPr lang="en-US" dirty="0" smtClean="0"/>
          </a:p>
          <a:p>
            <a:pPr lvl="1"/>
            <a:r>
              <a:rPr lang="en-US" dirty="0" smtClean="0"/>
              <a:t>Does </a:t>
            </a:r>
            <a:r>
              <a:rPr lang="en-US" dirty="0"/>
              <a:t>this study address an important problem? If the aims of the application are achieved, how will scientific knowledge be advanced? What will be the effect of these studies on the concepts or methods that drive this field?</a:t>
            </a:r>
          </a:p>
          <a:p>
            <a:r>
              <a:rPr lang="en-US" dirty="0"/>
              <a:t>Investigator: </a:t>
            </a:r>
            <a:endParaRPr lang="en-US" dirty="0" smtClean="0"/>
          </a:p>
          <a:p>
            <a:pPr lvl="1"/>
            <a:r>
              <a:rPr lang="en-US" dirty="0" smtClean="0"/>
              <a:t>Is </a:t>
            </a:r>
            <a:r>
              <a:rPr lang="en-US" dirty="0"/>
              <a:t>the investigator appropriately trained and well suited to carry out this work? Is the work proposed appropriate to the experience level of the principal investigator and other researchers (if any)? Productivity - track record?</a:t>
            </a:r>
          </a:p>
          <a:p>
            <a:r>
              <a:rPr lang="en-US" dirty="0"/>
              <a:t>Innovation: </a:t>
            </a:r>
            <a:endParaRPr lang="en-US" dirty="0" smtClean="0"/>
          </a:p>
          <a:p>
            <a:pPr lvl="1"/>
            <a:r>
              <a:rPr lang="en-US" dirty="0" smtClean="0"/>
              <a:t>Does </a:t>
            </a:r>
            <a:r>
              <a:rPr lang="en-US" dirty="0"/>
              <a:t>the project employ novel concepts, approaches or methods? Are the aims original and innovative? Does the project challenge existing paradigms or develop new methodologies or technologies?</a:t>
            </a:r>
          </a:p>
          <a:p>
            <a:r>
              <a:rPr lang="en-US" dirty="0"/>
              <a:t>Approach: </a:t>
            </a:r>
            <a:endParaRPr lang="en-US" dirty="0" smtClean="0"/>
          </a:p>
          <a:p>
            <a:pPr lvl="1"/>
            <a:r>
              <a:rPr lang="en-US" dirty="0" smtClean="0"/>
              <a:t>Are </a:t>
            </a:r>
            <a:r>
              <a:rPr lang="en-US" dirty="0"/>
              <a:t>the conceptual framework, design, methods, and analyses adequately developed, well-integrated, and appropriate to the aims of the project? Does the applicant acknowledge potential problem areas and consider alternative tactics</a:t>
            </a:r>
            <a:r>
              <a:rPr lang="en-US" dirty="0" smtClean="0"/>
              <a:t>?</a:t>
            </a:r>
            <a:endParaRPr lang="en-US" dirty="0"/>
          </a:p>
          <a:p>
            <a:r>
              <a:rPr lang="en-US" dirty="0"/>
              <a:t>Environment: </a:t>
            </a:r>
            <a:endParaRPr lang="en-US" dirty="0" smtClean="0"/>
          </a:p>
          <a:p>
            <a:pPr lvl="1"/>
            <a:r>
              <a:rPr lang="en-US" dirty="0" smtClean="0"/>
              <a:t>Does </a:t>
            </a:r>
            <a:r>
              <a:rPr lang="en-US" dirty="0"/>
              <a:t>the scientific environment in which the work will be done contribute to the probability of success? Do the proposed experiments take advantage of unique features of the scientific environment or employ useful collaborative arrangements? Is there evidence of institutional support? </a:t>
            </a:r>
          </a:p>
        </p:txBody>
      </p:sp>
    </p:spTree>
    <p:extLst>
      <p:ext uri="{BB962C8B-B14F-4D97-AF65-F5344CB8AC3E}">
        <p14:creationId xmlns:p14="http://schemas.microsoft.com/office/powerpoint/2010/main" xmlns="" val="11648433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Considerations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May not harm priority score but may prevent award if not addressed</a:t>
            </a:r>
          </a:p>
          <a:p>
            <a:pPr lvl="1"/>
            <a:r>
              <a:rPr lang="en-US" dirty="0" smtClean="0"/>
              <a:t>Human subjects</a:t>
            </a:r>
          </a:p>
          <a:p>
            <a:pPr lvl="2"/>
            <a:r>
              <a:rPr lang="en-US" dirty="0" smtClean="0"/>
              <a:t>Adequacy of plans for protection of human subject participants from research risks</a:t>
            </a:r>
          </a:p>
          <a:p>
            <a:pPr lvl="1"/>
            <a:r>
              <a:rPr lang="en-US" dirty="0" smtClean="0"/>
              <a:t>Animal subjects</a:t>
            </a:r>
          </a:p>
          <a:p>
            <a:pPr lvl="2"/>
            <a:r>
              <a:rPr lang="en-US" dirty="0" smtClean="0"/>
              <a:t>Adequacy </a:t>
            </a:r>
            <a:r>
              <a:rPr lang="en-US" dirty="0"/>
              <a:t>of plans </a:t>
            </a:r>
            <a:r>
              <a:rPr lang="en-US" dirty="0" smtClean="0"/>
              <a:t>for humane care and use of animals</a:t>
            </a:r>
            <a:endParaRPr lang="en-US" dirty="0"/>
          </a:p>
          <a:p>
            <a:pPr lvl="1"/>
            <a:r>
              <a:rPr lang="en-US" dirty="0" smtClean="0"/>
              <a:t>Biohazards</a:t>
            </a:r>
          </a:p>
          <a:p>
            <a:pPr lvl="2"/>
            <a:r>
              <a:rPr lang="en-US" dirty="0" smtClean="0"/>
              <a:t>Adequacy </a:t>
            </a:r>
            <a:r>
              <a:rPr lang="en-US" dirty="0"/>
              <a:t>of plans </a:t>
            </a:r>
            <a:r>
              <a:rPr lang="en-US" dirty="0" smtClean="0"/>
              <a:t>for protection </a:t>
            </a:r>
            <a:r>
              <a:rPr lang="en-US" dirty="0"/>
              <a:t>of research personnel and the environment from research </a:t>
            </a:r>
            <a:r>
              <a:rPr lang="en-US" dirty="0" smtClean="0"/>
              <a:t>risks</a:t>
            </a:r>
            <a:endParaRPr lang="en-US" dirty="0"/>
          </a:p>
          <a:p>
            <a:pPr lvl="1"/>
            <a:r>
              <a:rPr lang="en-US" dirty="0" smtClean="0"/>
              <a:t>Budget</a:t>
            </a:r>
          </a:p>
          <a:p>
            <a:pPr lvl="2"/>
            <a:r>
              <a:rPr lang="en-US" dirty="0" smtClean="0"/>
              <a:t>Advisory only, no impact on priority score</a:t>
            </a:r>
          </a:p>
          <a:p>
            <a:pPr lvl="2"/>
            <a:r>
              <a:rPr lang="en-US" dirty="0" smtClean="0"/>
              <a:t>The </a:t>
            </a:r>
            <a:r>
              <a:rPr lang="en-US" dirty="0"/>
              <a:t>reasonableness of the proposed budget and duration of </a:t>
            </a:r>
            <a:r>
              <a:rPr lang="en-US" dirty="0" smtClean="0"/>
              <a:t>proposed support </a:t>
            </a:r>
            <a:r>
              <a:rPr lang="en-US" dirty="0"/>
              <a:t>in relation to the proposed </a:t>
            </a:r>
            <a:r>
              <a:rPr lang="en-US" dirty="0" smtClean="0"/>
              <a:t>research</a:t>
            </a:r>
            <a:endParaRPr lang="en-US" dirty="0"/>
          </a:p>
        </p:txBody>
      </p:sp>
    </p:spTree>
    <p:extLst>
      <p:ext uri="{BB962C8B-B14F-4D97-AF65-F5344CB8AC3E}">
        <p14:creationId xmlns:p14="http://schemas.microsoft.com/office/powerpoint/2010/main" xmlns="" val="28138187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Section Actions</a:t>
            </a:r>
            <a:endParaRPr lang="en-US" dirty="0"/>
          </a:p>
        </p:txBody>
      </p:sp>
      <p:sp>
        <p:nvSpPr>
          <p:cNvPr id="3" name="Content Placeholder 2"/>
          <p:cNvSpPr>
            <a:spLocks noGrp="1"/>
          </p:cNvSpPr>
          <p:nvPr>
            <p:ph idx="1"/>
          </p:nvPr>
        </p:nvSpPr>
        <p:spPr/>
        <p:txBody>
          <a:bodyPr>
            <a:normAutofit/>
          </a:bodyPr>
          <a:lstStyle/>
          <a:p>
            <a:r>
              <a:rPr lang="en-US" dirty="0" smtClean="0"/>
              <a:t>Applications discussed</a:t>
            </a:r>
          </a:p>
          <a:p>
            <a:pPr lvl="1"/>
            <a:r>
              <a:rPr lang="en-US" dirty="0" smtClean="0"/>
              <a:t>Scored – significant and substantial scientific merit</a:t>
            </a:r>
          </a:p>
          <a:p>
            <a:pPr lvl="1"/>
            <a:r>
              <a:rPr lang="en-US" dirty="0" smtClean="0"/>
              <a:t>Not recommended for further consideration</a:t>
            </a:r>
          </a:p>
          <a:p>
            <a:pPr lvl="1"/>
            <a:r>
              <a:rPr lang="en-US" dirty="0"/>
              <a:t>Deferred </a:t>
            </a:r>
            <a:r>
              <a:rPr lang="en-US" dirty="0" smtClean="0"/>
              <a:t>(additional info required </a:t>
            </a:r>
            <a:r>
              <a:rPr lang="en-US" dirty="0"/>
              <a:t>for </a:t>
            </a:r>
            <a:r>
              <a:rPr lang="en-US" dirty="0" smtClean="0"/>
              <a:t>decision)</a:t>
            </a:r>
            <a:endParaRPr lang="en-US" dirty="0"/>
          </a:p>
          <a:p>
            <a:pPr lvl="2"/>
            <a:r>
              <a:rPr lang="en-US" dirty="0"/>
              <a:t>This </a:t>
            </a:r>
            <a:r>
              <a:rPr lang="en-US" dirty="0" smtClean="0"/>
              <a:t>might be good news!</a:t>
            </a:r>
            <a:endParaRPr lang="en-US" dirty="0"/>
          </a:p>
          <a:p>
            <a:r>
              <a:rPr lang="en-US" dirty="0" smtClean="0"/>
              <a:t>Applications not discussed (ND)</a:t>
            </a:r>
            <a:endParaRPr lang="en-US" dirty="0"/>
          </a:p>
          <a:p>
            <a:pPr lvl="1"/>
            <a:r>
              <a:rPr lang="en-US" dirty="0" smtClean="0"/>
              <a:t>Streamlined </a:t>
            </a:r>
            <a:r>
              <a:rPr lang="en-US" dirty="0"/>
              <a:t>or </a:t>
            </a:r>
            <a:r>
              <a:rPr lang="en-US" dirty="0" smtClean="0"/>
              <a:t>triaged (bottom </a:t>
            </a:r>
            <a:r>
              <a:rPr lang="en-US" dirty="0"/>
              <a:t>50%)</a:t>
            </a:r>
          </a:p>
          <a:p>
            <a:pPr lvl="1"/>
            <a:endParaRPr lang="en-US" dirty="0"/>
          </a:p>
        </p:txBody>
      </p:sp>
    </p:spTree>
    <p:extLst>
      <p:ext uri="{BB962C8B-B14F-4D97-AF65-F5344CB8AC3E}">
        <p14:creationId xmlns:p14="http://schemas.microsoft.com/office/powerpoint/2010/main" xmlns="" val="2236994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 II</a:t>
            </a:r>
            <a:endParaRPr lang="en-US" dirty="0"/>
          </a:p>
        </p:txBody>
      </p:sp>
      <p:sp>
        <p:nvSpPr>
          <p:cNvPr id="3" name="Content Placeholder 2"/>
          <p:cNvSpPr>
            <a:spLocks noGrp="1"/>
          </p:cNvSpPr>
          <p:nvPr>
            <p:ph idx="1"/>
          </p:nvPr>
        </p:nvSpPr>
        <p:spPr/>
        <p:txBody>
          <a:bodyPr>
            <a:normAutofit lnSpcReduction="10000"/>
          </a:bodyPr>
          <a:lstStyle/>
          <a:p>
            <a:r>
              <a:rPr lang="en-US" dirty="0" smtClean="0"/>
              <a:t>In November</a:t>
            </a:r>
            <a:r>
              <a:rPr lang="en-US" dirty="0"/>
              <a:t>, </a:t>
            </a:r>
            <a:r>
              <a:rPr lang="en-US" dirty="0" smtClean="0"/>
              <a:t>1944, President Roosevelt </a:t>
            </a:r>
            <a:r>
              <a:rPr lang="en-US" dirty="0"/>
              <a:t>wrote </a:t>
            </a:r>
            <a:r>
              <a:rPr lang="en-US" dirty="0" smtClean="0"/>
              <a:t>to </a:t>
            </a:r>
            <a:r>
              <a:rPr lang="en-US" dirty="0" err="1" smtClean="0"/>
              <a:t>Vannevar</a:t>
            </a:r>
            <a:r>
              <a:rPr lang="en-US" dirty="0" smtClean="0"/>
              <a:t> </a:t>
            </a:r>
            <a:r>
              <a:rPr lang="en-US" dirty="0"/>
              <a:t>Bush, Director of the Office of Scientific R&amp;D, asking for an assessment of US research </a:t>
            </a:r>
            <a:r>
              <a:rPr lang="en-US" dirty="0" smtClean="0"/>
              <a:t>funding</a:t>
            </a:r>
          </a:p>
          <a:p>
            <a:pPr lvl="1"/>
            <a:r>
              <a:rPr lang="en-US" dirty="0"/>
              <a:t>“New frontiers of the mind are before us, </a:t>
            </a:r>
            <a:r>
              <a:rPr lang="en-US" dirty="0" smtClean="0"/>
              <a:t>and if </a:t>
            </a:r>
            <a:r>
              <a:rPr lang="en-US" dirty="0"/>
              <a:t>they are pioneered with the same vision, </a:t>
            </a:r>
            <a:r>
              <a:rPr lang="en-US" dirty="0" smtClean="0"/>
              <a:t>boldness </a:t>
            </a:r>
            <a:r>
              <a:rPr lang="en-US" dirty="0"/>
              <a:t>and drive with which we have </a:t>
            </a:r>
            <a:r>
              <a:rPr lang="en-US" dirty="0" smtClean="0"/>
              <a:t>waged this </a:t>
            </a:r>
            <a:r>
              <a:rPr lang="en-US" dirty="0"/>
              <a:t>war, we can create a fuller and more </a:t>
            </a:r>
            <a:r>
              <a:rPr lang="en-US" dirty="0" smtClean="0"/>
              <a:t>fruitful </a:t>
            </a:r>
            <a:r>
              <a:rPr lang="en-US" dirty="0"/>
              <a:t>employment and fuller and </a:t>
            </a:r>
            <a:r>
              <a:rPr lang="en-US" dirty="0" smtClean="0"/>
              <a:t>more fruitful </a:t>
            </a:r>
            <a:r>
              <a:rPr lang="en-US" dirty="0"/>
              <a:t>life.</a:t>
            </a:r>
            <a:r>
              <a:rPr lang="en-US" dirty="0" smtClean="0"/>
              <a:t>”</a:t>
            </a:r>
          </a:p>
          <a:p>
            <a:pPr lvl="1"/>
            <a:r>
              <a:rPr lang="en-US" dirty="0" smtClean="0"/>
              <a:t>Focus on economic strength after war</a:t>
            </a:r>
          </a:p>
          <a:p>
            <a:endParaRPr lang="en-US" dirty="0"/>
          </a:p>
          <a:p>
            <a:endParaRPr lang="en-US" dirty="0"/>
          </a:p>
          <a:p>
            <a:endParaRPr lang="en-US" dirty="0"/>
          </a:p>
        </p:txBody>
      </p:sp>
    </p:spTree>
    <p:extLst>
      <p:ext uri="{BB962C8B-B14F-4D97-AF65-F5344CB8AC3E}">
        <p14:creationId xmlns:p14="http://schemas.microsoft.com/office/powerpoint/2010/main" xmlns="" val="9663247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Following Process </a:t>
            </a:r>
            <a:r>
              <a:rPr lang="en-US" dirty="0" err="1" smtClean="0"/>
              <a:t>eRA</a:t>
            </a:r>
            <a:r>
              <a:rPr lang="en-US" dirty="0" smtClean="0"/>
              <a:t> Commons</a:t>
            </a:r>
            <a:endParaRPr lang="en-US" dirty="0"/>
          </a:p>
        </p:txBody>
      </p:sp>
      <p:sp>
        <p:nvSpPr>
          <p:cNvPr id="3" name="Content Placeholder 2"/>
          <p:cNvSpPr>
            <a:spLocks noGrp="1"/>
          </p:cNvSpPr>
          <p:nvPr>
            <p:ph idx="1"/>
          </p:nvPr>
        </p:nvSpPr>
        <p:spPr>
          <a:xfrm>
            <a:off x="457200" y="6014890"/>
            <a:ext cx="8229600" cy="531900"/>
          </a:xfrm>
        </p:spPr>
        <p:txBody>
          <a:bodyPr>
            <a:normAutofit fontScale="92500" lnSpcReduction="20000"/>
          </a:bodyPr>
          <a:lstStyle/>
          <a:p>
            <a:pPr marL="118872" indent="0" algn="ctr">
              <a:buNone/>
            </a:pPr>
            <a:r>
              <a:rPr lang="en-US" b="1" dirty="0" smtClean="0">
                <a:solidFill>
                  <a:srgbClr val="672020"/>
                </a:solidFill>
                <a:latin typeface="Arial" charset="0"/>
              </a:rPr>
              <a:t>&lt;https</a:t>
            </a:r>
            <a:r>
              <a:rPr lang="en-US" b="1" dirty="0">
                <a:solidFill>
                  <a:srgbClr val="672020"/>
                </a:solidFill>
                <a:latin typeface="Arial" charset="0"/>
              </a:rPr>
              <a:t>://</a:t>
            </a:r>
            <a:r>
              <a:rPr lang="en-US" b="1" dirty="0" err="1">
                <a:solidFill>
                  <a:srgbClr val="672020"/>
                </a:solidFill>
                <a:latin typeface="Arial" charset="0"/>
              </a:rPr>
              <a:t>commons.era.nih.gov</a:t>
            </a:r>
            <a:r>
              <a:rPr lang="en-US" b="1" dirty="0">
                <a:solidFill>
                  <a:srgbClr val="672020"/>
                </a:solidFill>
                <a:latin typeface="Arial" charset="0"/>
              </a:rPr>
              <a:t>/commons</a:t>
            </a:r>
            <a:r>
              <a:rPr lang="en-US" b="1" dirty="0" smtClean="0">
                <a:solidFill>
                  <a:srgbClr val="672020"/>
                </a:solidFill>
                <a:latin typeface="Arial" charset="0"/>
              </a:rPr>
              <a:t>/</a:t>
            </a:r>
            <a:r>
              <a:rPr lang="en-US" b="1" dirty="0">
                <a:solidFill>
                  <a:srgbClr val="672020"/>
                </a:solidFill>
                <a:latin typeface="Arial" charset="0"/>
              </a:rPr>
              <a:t>&gt;</a:t>
            </a:r>
          </a:p>
        </p:txBody>
      </p:sp>
      <p:sp>
        <p:nvSpPr>
          <p:cNvPr id="5" name="TextBox 4"/>
          <p:cNvSpPr txBox="1"/>
          <p:nvPr/>
        </p:nvSpPr>
        <p:spPr>
          <a:xfrm>
            <a:off x="2379520" y="6175485"/>
            <a:ext cx="184666" cy="369332"/>
          </a:xfrm>
          <a:prstGeom prst="rect">
            <a:avLst/>
          </a:prstGeom>
          <a:noFill/>
        </p:spPr>
        <p:txBody>
          <a:bodyPr wrap="none" rtlCol="0">
            <a:spAutoFit/>
          </a:bodyPr>
          <a:lstStyle/>
          <a:p>
            <a:endParaRPr lang="en-US" dirty="0"/>
          </a:p>
        </p:txBody>
      </p:sp>
      <p:pic>
        <p:nvPicPr>
          <p:cNvPr id="7" name="Picture 4" descr="Commons">
            <a:hlinkClick r:id="rId2"/>
          </p:cNvPr>
          <p:cNvPicPr>
            <a:picLocks noChangeAspect="1" noChangeArrowheads="1"/>
          </p:cNvPicPr>
          <p:nvPr/>
        </p:nvPicPr>
        <p:blipFill>
          <a:blip r:embed="rId3" cstate="print"/>
          <a:srcRect/>
          <a:stretch>
            <a:fillRect/>
          </a:stretch>
        </p:blipFill>
        <p:spPr bwMode="auto">
          <a:xfrm>
            <a:off x="1080273" y="1546207"/>
            <a:ext cx="6932014" cy="4527079"/>
          </a:xfrm>
          <a:prstGeom prst="rect">
            <a:avLst/>
          </a:prstGeom>
          <a:noFill/>
        </p:spPr>
      </p:pic>
    </p:spTree>
    <p:extLst>
      <p:ext uri="{BB962C8B-B14F-4D97-AF65-F5344CB8AC3E}">
        <p14:creationId xmlns:p14="http://schemas.microsoft.com/office/powerpoint/2010/main" xmlns="" val="7550750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Tips</a:t>
            </a:r>
            <a:endParaRPr lang="en-US" dirty="0"/>
          </a:p>
        </p:txBody>
      </p:sp>
      <p:sp>
        <p:nvSpPr>
          <p:cNvPr id="3" name="Content Placeholder 2"/>
          <p:cNvSpPr>
            <a:spLocks noGrp="1"/>
          </p:cNvSpPr>
          <p:nvPr>
            <p:ph idx="1"/>
          </p:nvPr>
        </p:nvSpPr>
        <p:spPr/>
        <p:txBody>
          <a:bodyPr>
            <a:normAutofit fontScale="85000" lnSpcReduction="20000"/>
          </a:bodyPr>
          <a:lstStyle/>
          <a:p>
            <a:r>
              <a:rPr lang="en-US" dirty="0"/>
              <a:t>Benchmarks of an </a:t>
            </a:r>
            <a:r>
              <a:rPr lang="en-US" dirty="0" smtClean="0"/>
              <a:t>“outstanding</a:t>
            </a:r>
            <a:r>
              <a:rPr lang="en-US" dirty="0"/>
              <a:t>” </a:t>
            </a:r>
            <a:r>
              <a:rPr lang="en-US" dirty="0" smtClean="0"/>
              <a:t>grant application</a:t>
            </a:r>
            <a:endParaRPr lang="en-US" dirty="0"/>
          </a:p>
          <a:p>
            <a:pPr lvl="1"/>
            <a:r>
              <a:rPr lang="en-US" dirty="0" smtClean="0"/>
              <a:t>PI with strong track record/training</a:t>
            </a:r>
            <a:endParaRPr lang="en-US" dirty="0"/>
          </a:p>
          <a:p>
            <a:pPr lvl="1"/>
            <a:r>
              <a:rPr lang="en-US" dirty="0" smtClean="0"/>
              <a:t>Hypothesis-driven </a:t>
            </a:r>
            <a:endParaRPr lang="en-US" dirty="0"/>
          </a:p>
          <a:p>
            <a:pPr lvl="1"/>
            <a:r>
              <a:rPr lang="en-US" dirty="0" smtClean="0"/>
              <a:t>New</a:t>
            </a:r>
            <a:r>
              <a:rPr lang="en-US" dirty="0"/>
              <a:t>, </a:t>
            </a:r>
            <a:r>
              <a:rPr lang="en-US" dirty="0" smtClean="0"/>
              <a:t>important</a:t>
            </a:r>
            <a:r>
              <a:rPr lang="en-US" dirty="0"/>
              <a:t>, and </a:t>
            </a:r>
            <a:r>
              <a:rPr lang="en-US" dirty="0" smtClean="0"/>
              <a:t>original ideas</a:t>
            </a:r>
            <a:endParaRPr lang="en-US" dirty="0"/>
          </a:p>
          <a:p>
            <a:pPr lvl="1"/>
            <a:r>
              <a:rPr lang="en-US" dirty="0" smtClean="0"/>
              <a:t>Strong preliminary data</a:t>
            </a:r>
          </a:p>
          <a:p>
            <a:pPr lvl="1"/>
            <a:r>
              <a:rPr lang="en-US" dirty="0" smtClean="0"/>
              <a:t>Focused</a:t>
            </a:r>
            <a:r>
              <a:rPr lang="en-US" dirty="0"/>
              <a:t>, </a:t>
            </a:r>
            <a:r>
              <a:rPr lang="en-US" dirty="0" smtClean="0"/>
              <a:t>incisive</a:t>
            </a:r>
            <a:r>
              <a:rPr lang="en-US" dirty="0"/>
              <a:t>, and </a:t>
            </a:r>
            <a:r>
              <a:rPr lang="en-US" dirty="0" smtClean="0"/>
              <a:t>intelligently-designed research plan</a:t>
            </a:r>
          </a:p>
          <a:p>
            <a:pPr lvl="1"/>
            <a:r>
              <a:rPr lang="en-US" dirty="0" smtClean="0"/>
              <a:t>Knowledge </a:t>
            </a:r>
            <a:r>
              <a:rPr lang="en-US" dirty="0"/>
              <a:t>of </a:t>
            </a:r>
            <a:r>
              <a:rPr lang="en-US" dirty="0" smtClean="0"/>
              <a:t>published relevant work </a:t>
            </a:r>
          </a:p>
          <a:p>
            <a:pPr lvl="2"/>
            <a:r>
              <a:rPr lang="en-US" dirty="0" smtClean="0"/>
              <a:t>Note: </a:t>
            </a:r>
            <a:r>
              <a:rPr lang="en-US" dirty="0"/>
              <a:t>Study s</a:t>
            </a:r>
            <a:r>
              <a:rPr lang="en-US" dirty="0" smtClean="0"/>
              <a:t>ection members</a:t>
            </a:r>
            <a:r>
              <a:rPr lang="en-US" dirty="0"/>
              <a:t>, </a:t>
            </a:r>
            <a:r>
              <a:rPr lang="en-US" dirty="0" smtClean="0"/>
              <a:t>like everyone else are vain</a:t>
            </a:r>
          </a:p>
          <a:p>
            <a:pPr lvl="2"/>
            <a:r>
              <a:rPr lang="en-US" dirty="0" smtClean="0"/>
              <a:t>They feel their own work is very important!</a:t>
            </a:r>
            <a:endParaRPr lang="en-US" dirty="0"/>
          </a:p>
          <a:p>
            <a:pPr lvl="1"/>
            <a:r>
              <a:rPr lang="en-US" dirty="0" smtClean="0"/>
              <a:t>Reasonable time-line</a:t>
            </a:r>
            <a:endParaRPr lang="en-US" dirty="0"/>
          </a:p>
          <a:p>
            <a:pPr lvl="1"/>
            <a:r>
              <a:rPr lang="en-US" dirty="0" smtClean="0"/>
              <a:t>Experience </a:t>
            </a:r>
            <a:r>
              <a:rPr lang="en-US" dirty="0"/>
              <a:t>in the </a:t>
            </a:r>
            <a:r>
              <a:rPr lang="en-US" dirty="0" smtClean="0"/>
              <a:t>essential methodology</a:t>
            </a:r>
            <a:endParaRPr lang="en-US" dirty="0"/>
          </a:p>
          <a:p>
            <a:pPr lvl="1"/>
            <a:r>
              <a:rPr lang="en-US" dirty="0" smtClean="0"/>
              <a:t>Clear future directions </a:t>
            </a:r>
            <a:r>
              <a:rPr lang="en-US" dirty="0"/>
              <a:t>and </a:t>
            </a:r>
            <a:r>
              <a:rPr lang="en-US" dirty="0" smtClean="0"/>
              <a:t>contingency plans</a:t>
            </a:r>
            <a:endParaRPr lang="en-US" dirty="0"/>
          </a:p>
          <a:p>
            <a:endParaRPr lang="en-US" dirty="0"/>
          </a:p>
        </p:txBody>
      </p:sp>
    </p:spTree>
    <p:extLst>
      <p:ext uri="{BB962C8B-B14F-4D97-AF65-F5344CB8AC3E}">
        <p14:creationId xmlns:p14="http://schemas.microsoft.com/office/powerpoint/2010/main" xmlns="" val="37535737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to Follow</a:t>
            </a:r>
            <a:endParaRPr lang="en-US" dirty="0"/>
          </a:p>
        </p:txBody>
      </p:sp>
      <p:sp>
        <p:nvSpPr>
          <p:cNvPr id="3" name="Content Placeholder 2"/>
          <p:cNvSpPr>
            <a:spLocks noGrp="1"/>
          </p:cNvSpPr>
          <p:nvPr>
            <p:ph idx="1"/>
          </p:nvPr>
        </p:nvSpPr>
        <p:spPr/>
        <p:txBody>
          <a:bodyPr/>
          <a:lstStyle/>
          <a:p>
            <a:pPr marL="633222" indent="-514350">
              <a:buFont typeface="+mj-lt"/>
              <a:buAutoNum type="arabicPeriod"/>
            </a:pPr>
            <a:r>
              <a:rPr lang="en-US" dirty="0" smtClean="0"/>
              <a:t>The application must be complete</a:t>
            </a:r>
          </a:p>
          <a:p>
            <a:pPr marL="633222" indent="-514350">
              <a:buFont typeface="+mj-lt"/>
              <a:buAutoNum type="arabicPeriod"/>
            </a:pPr>
            <a:r>
              <a:rPr lang="en-US" dirty="0" smtClean="0"/>
              <a:t>Read carefully and follow instructions</a:t>
            </a:r>
          </a:p>
          <a:p>
            <a:pPr marL="633222" indent="-514350">
              <a:buFont typeface="+mj-lt"/>
              <a:buAutoNum type="arabicPeriod"/>
            </a:pPr>
            <a:r>
              <a:rPr lang="en-US" dirty="0" smtClean="0"/>
              <a:t>Make it easy for the reviewers</a:t>
            </a:r>
          </a:p>
          <a:p>
            <a:pPr marL="633222" indent="-514350">
              <a:buFont typeface="+mj-lt"/>
              <a:buAutoNum type="arabicPeriod"/>
            </a:pPr>
            <a:r>
              <a:rPr lang="en-US" dirty="0" smtClean="0"/>
              <a:t>Don’t work in a vacuum, collaborate</a:t>
            </a:r>
          </a:p>
          <a:p>
            <a:pPr marL="633222" indent="-514350">
              <a:buFont typeface="+mj-lt"/>
              <a:buAutoNum type="arabicPeriod"/>
            </a:pPr>
            <a:r>
              <a:rPr lang="en-US" dirty="0" smtClean="0"/>
              <a:t>Be aware of changes in science and policies</a:t>
            </a:r>
          </a:p>
          <a:p>
            <a:pPr marL="633222" indent="-514350">
              <a:buFont typeface="+mj-lt"/>
              <a:buAutoNum type="arabicPeriod"/>
            </a:pPr>
            <a:r>
              <a:rPr lang="en-US" dirty="0" smtClean="0"/>
              <a:t>Play it straight</a:t>
            </a:r>
          </a:p>
          <a:p>
            <a:pPr marL="633222" indent="-514350">
              <a:buFont typeface="+mj-lt"/>
              <a:buAutoNum type="arabicPeriod"/>
            </a:pPr>
            <a:r>
              <a:rPr lang="en-US" dirty="0" smtClean="0"/>
              <a:t>Don’t give up, try again</a:t>
            </a:r>
            <a:endParaRPr lang="en-US" dirty="0"/>
          </a:p>
        </p:txBody>
      </p:sp>
    </p:spTree>
    <p:extLst>
      <p:ext uri="{BB962C8B-B14F-4D97-AF65-F5344CB8AC3E}">
        <p14:creationId xmlns:p14="http://schemas.microsoft.com/office/powerpoint/2010/main" xmlns="" val="13715360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 Resources</a:t>
            </a:r>
            <a:endParaRPr lang="en-US" dirty="0"/>
          </a:p>
        </p:txBody>
      </p:sp>
      <p:sp>
        <p:nvSpPr>
          <p:cNvPr id="3" name="Content Placeholder 2"/>
          <p:cNvSpPr>
            <a:spLocks noGrp="1"/>
          </p:cNvSpPr>
          <p:nvPr>
            <p:ph idx="1"/>
          </p:nvPr>
        </p:nvSpPr>
        <p:spPr/>
        <p:txBody>
          <a:bodyPr/>
          <a:lstStyle/>
          <a:p>
            <a:r>
              <a:rPr lang="en-US" dirty="0" smtClean="0"/>
              <a:t>Tips for grant writing</a:t>
            </a:r>
          </a:p>
          <a:p>
            <a:pPr lvl="1"/>
            <a:r>
              <a:rPr lang="en-US" dirty="0"/>
              <a:t>http://</a:t>
            </a:r>
            <a:r>
              <a:rPr lang="en-US" dirty="0" err="1"/>
              <a:t>www.utoledo.edu</a:t>
            </a:r>
            <a:r>
              <a:rPr lang="en-US" dirty="0"/>
              <a:t>/research/funding/</a:t>
            </a:r>
            <a:r>
              <a:rPr lang="en-US" dirty="0" err="1"/>
              <a:t>propWriting.html</a:t>
            </a:r>
            <a:endParaRPr lang="en-US" dirty="0"/>
          </a:p>
          <a:p>
            <a:r>
              <a:rPr lang="en-US" dirty="0" smtClean="0"/>
              <a:t>Links to major sponsors</a:t>
            </a:r>
          </a:p>
          <a:p>
            <a:pPr lvl="1"/>
            <a:r>
              <a:rPr lang="en-US" dirty="0"/>
              <a:t>http://</a:t>
            </a:r>
            <a:r>
              <a:rPr lang="en-US" dirty="0" err="1"/>
              <a:t>www.utoledo.edu</a:t>
            </a:r>
            <a:r>
              <a:rPr lang="en-US" dirty="0"/>
              <a:t>/research/funding/</a:t>
            </a:r>
            <a:r>
              <a:rPr lang="en-US" dirty="0" err="1"/>
              <a:t>sponsors_and_programs.html</a:t>
            </a:r>
            <a:endParaRPr lang="en-US" dirty="0"/>
          </a:p>
          <a:p>
            <a:r>
              <a:rPr lang="en-US" dirty="0" smtClean="0"/>
              <a:t>Guidelines and forms</a:t>
            </a:r>
          </a:p>
          <a:p>
            <a:pPr lvl="1"/>
            <a:r>
              <a:rPr lang="en-US" dirty="0"/>
              <a:t>http://</a:t>
            </a:r>
            <a:r>
              <a:rPr lang="en-US" dirty="0" err="1"/>
              <a:t>www.utoledo.edu</a:t>
            </a:r>
            <a:r>
              <a:rPr lang="en-US" dirty="0"/>
              <a:t>/research/funding/</a:t>
            </a:r>
            <a:r>
              <a:rPr lang="en-US" dirty="0" err="1" smtClean="0"/>
              <a:t>howtowrite.html</a:t>
            </a:r>
            <a:endParaRPr lang="en-US" dirty="0"/>
          </a:p>
        </p:txBody>
      </p:sp>
    </p:spTree>
    <p:extLst>
      <p:ext uri="{BB962C8B-B14F-4D97-AF65-F5344CB8AC3E}">
        <p14:creationId xmlns:p14="http://schemas.microsoft.com/office/powerpoint/2010/main" xmlns="" val="3523882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Bush Report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Broad message:</a:t>
            </a:r>
          </a:p>
          <a:p>
            <a:pPr lvl="1"/>
            <a:r>
              <a:rPr lang="en-US" dirty="0" smtClean="0"/>
              <a:t>Science </a:t>
            </a:r>
            <a:r>
              <a:rPr lang="en-US" dirty="0"/>
              <a:t>and technology bring great rewards to </a:t>
            </a:r>
            <a:r>
              <a:rPr lang="en-US" dirty="0" smtClean="0"/>
              <a:t>society – good  </a:t>
            </a:r>
            <a:r>
              <a:rPr lang="en-US" dirty="0"/>
              <a:t>jobs, a higher standard of living, and better </a:t>
            </a:r>
            <a:r>
              <a:rPr lang="en-US" dirty="0" smtClean="0"/>
              <a:t>health</a:t>
            </a:r>
            <a:r>
              <a:rPr lang="en-US" dirty="0"/>
              <a:t>.  </a:t>
            </a:r>
            <a:endParaRPr lang="en-US" dirty="0" smtClean="0"/>
          </a:p>
          <a:p>
            <a:pPr lvl="1"/>
            <a:r>
              <a:rPr lang="en-US" dirty="0" smtClean="0"/>
              <a:t>Discovery </a:t>
            </a:r>
            <a:r>
              <a:rPr lang="en-US" dirty="0"/>
              <a:t>is unpredictable, so we must </a:t>
            </a:r>
            <a:r>
              <a:rPr lang="en-US" dirty="0" smtClean="0"/>
              <a:t>invest </a:t>
            </a:r>
            <a:r>
              <a:rPr lang="en-US" dirty="0"/>
              <a:t>in a broad portfolio of research or America </a:t>
            </a:r>
            <a:r>
              <a:rPr lang="en-US" dirty="0" smtClean="0"/>
              <a:t>will </a:t>
            </a:r>
            <a:r>
              <a:rPr lang="en-US" dirty="0"/>
              <a:t>fall behind its world competitors.</a:t>
            </a:r>
          </a:p>
          <a:p>
            <a:r>
              <a:rPr lang="en-US" dirty="0"/>
              <a:t>“Without scientific progress, no amount of achievement in </a:t>
            </a:r>
            <a:r>
              <a:rPr lang="en-US" dirty="0" smtClean="0"/>
              <a:t>other </a:t>
            </a:r>
            <a:r>
              <a:rPr lang="en-US" dirty="0"/>
              <a:t>directions can insure our health, prosperity, and </a:t>
            </a:r>
            <a:r>
              <a:rPr lang="en-US" dirty="0" smtClean="0"/>
              <a:t>security </a:t>
            </a:r>
            <a:r>
              <a:rPr lang="en-US" dirty="0"/>
              <a:t>as a Nation in the modern world.</a:t>
            </a:r>
            <a:r>
              <a:rPr lang="en-US" dirty="0" smtClean="0"/>
              <a:t>”</a:t>
            </a:r>
          </a:p>
          <a:p>
            <a:r>
              <a:rPr lang="en-US" dirty="0" smtClean="0"/>
              <a:t>Reaffirmation of compensation for full cost of research (direct and indirect costs)</a:t>
            </a:r>
          </a:p>
          <a:p>
            <a:endParaRPr lang="en-US" dirty="0"/>
          </a:p>
          <a:p>
            <a:endParaRPr lang="en-US" dirty="0"/>
          </a:p>
        </p:txBody>
      </p:sp>
    </p:spTree>
    <p:extLst>
      <p:ext uri="{BB962C8B-B14F-4D97-AF65-F5344CB8AC3E}">
        <p14:creationId xmlns:p14="http://schemas.microsoft.com/office/powerpoint/2010/main" xmlns="" val="2954221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Milestones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1930 – “Laboratory of Hygiene” (founded in 1887 with </a:t>
            </a:r>
            <a:r>
              <a:rPr lang="en-US" dirty="0" smtClean="0"/>
              <a:t>$300 budget) </a:t>
            </a:r>
            <a:r>
              <a:rPr lang="en-US" dirty="0"/>
              <a:t>was </a:t>
            </a:r>
            <a:r>
              <a:rPr lang="en-US" dirty="0" smtClean="0"/>
              <a:t>renamed </a:t>
            </a:r>
            <a:r>
              <a:rPr lang="en-US" dirty="0"/>
              <a:t>“National </a:t>
            </a:r>
            <a:r>
              <a:rPr lang="en-US" dirty="0" smtClean="0"/>
              <a:t>Institute  </a:t>
            </a:r>
            <a:r>
              <a:rPr lang="en-US" dirty="0"/>
              <a:t>of Health” </a:t>
            </a:r>
            <a:endParaRPr lang="en-US" dirty="0" smtClean="0"/>
          </a:p>
          <a:p>
            <a:pPr lvl="1"/>
            <a:r>
              <a:rPr lang="en-US" dirty="0" smtClean="0"/>
              <a:t>One room office</a:t>
            </a:r>
          </a:p>
          <a:p>
            <a:r>
              <a:rPr lang="en-US" dirty="0"/>
              <a:t>1945 – V. Bush’s </a:t>
            </a:r>
            <a:r>
              <a:rPr lang="en-US" dirty="0" smtClean="0"/>
              <a:t>plan implemented </a:t>
            </a:r>
          </a:p>
          <a:p>
            <a:pPr lvl="1"/>
            <a:r>
              <a:rPr lang="en-US" dirty="0" smtClean="0"/>
              <a:t>Government spent </a:t>
            </a:r>
            <a:r>
              <a:rPr lang="en-US" dirty="0"/>
              <a:t>$31 Million on </a:t>
            </a:r>
            <a:r>
              <a:rPr lang="en-US" dirty="0" smtClean="0"/>
              <a:t>research</a:t>
            </a:r>
            <a:endParaRPr lang="en-US" dirty="0"/>
          </a:p>
          <a:p>
            <a:r>
              <a:rPr lang="en-US" dirty="0"/>
              <a:t>1950 – National Science Foundation (NSF) </a:t>
            </a:r>
            <a:r>
              <a:rPr lang="en-US" dirty="0" smtClean="0"/>
              <a:t>founded</a:t>
            </a:r>
            <a:endParaRPr lang="en-US" dirty="0"/>
          </a:p>
          <a:p>
            <a:r>
              <a:rPr lang="en-US" dirty="0"/>
              <a:t>1965 – Government </a:t>
            </a:r>
            <a:r>
              <a:rPr lang="en-US" dirty="0" smtClean="0"/>
              <a:t>spent </a:t>
            </a:r>
            <a:r>
              <a:rPr lang="en-US" dirty="0"/>
              <a:t>$1.6 Billion on “General Science and </a:t>
            </a:r>
            <a:r>
              <a:rPr lang="en-US" dirty="0" smtClean="0"/>
              <a:t>Basic </a:t>
            </a:r>
            <a:r>
              <a:rPr lang="en-US" dirty="0"/>
              <a:t>Research, and Health Research and Training” </a:t>
            </a:r>
            <a:endParaRPr lang="en-US" dirty="0" smtClean="0"/>
          </a:p>
          <a:p>
            <a:pPr lvl="1"/>
            <a:r>
              <a:rPr lang="en-US" dirty="0" smtClean="0"/>
              <a:t>&gt;</a:t>
            </a:r>
            <a:r>
              <a:rPr lang="en-US" dirty="0"/>
              <a:t>50-Fold </a:t>
            </a:r>
            <a:r>
              <a:rPr lang="en-US" dirty="0" smtClean="0"/>
              <a:t>increase </a:t>
            </a:r>
            <a:r>
              <a:rPr lang="en-US" dirty="0"/>
              <a:t>in 20 </a:t>
            </a:r>
            <a:r>
              <a:rPr lang="en-US" dirty="0" smtClean="0"/>
              <a:t>years</a:t>
            </a:r>
            <a:endParaRPr lang="en-US" dirty="0"/>
          </a:p>
          <a:p>
            <a:r>
              <a:rPr lang="en-US" dirty="0" smtClean="0"/>
              <a:t>2016 </a:t>
            </a:r>
            <a:r>
              <a:rPr lang="en-US" dirty="0"/>
              <a:t>– NIH </a:t>
            </a:r>
            <a:r>
              <a:rPr lang="en-US" dirty="0" smtClean="0"/>
              <a:t>budget is $31.3 </a:t>
            </a:r>
            <a:r>
              <a:rPr lang="en-US" dirty="0"/>
              <a:t>Billion </a:t>
            </a:r>
            <a:r>
              <a:rPr lang="en-US" dirty="0" smtClean="0"/>
              <a:t>(up 3.3% from 2015)</a:t>
            </a:r>
          </a:p>
          <a:p>
            <a:pPr lvl="1"/>
            <a:r>
              <a:rPr lang="en-US" dirty="0" smtClean="0"/>
              <a:t>&gt;</a:t>
            </a:r>
            <a:r>
              <a:rPr lang="en-US" dirty="0"/>
              <a:t>19x the total 1965 </a:t>
            </a:r>
            <a:r>
              <a:rPr lang="en-US" dirty="0" smtClean="0"/>
              <a:t>government research expenditure</a:t>
            </a:r>
            <a:endParaRPr lang="en-US" dirty="0"/>
          </a:p>
        </p:txBody>
      </p:sp>
    </p:spTree>
    <p:extLst>
      <p:ext uri="{BB962C8B-B14F-4D97-AF65-F5344CB8AC3E}">
        <p14:creationId xmlns:p14="http://schemas.microsoft.com/office/powerpoint/2010/main" xmlns="" val="3455810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Philosophy</a:t>
            </a:r>
            <a:endParaRPr lang="en-US" dirty="0"/>
          </a:p>
        </p:txBody>
      </p:sp>
      <p:sp>
        <p:nvSpPr>
          <p:cNvPr id="3" name="Content Placeholder 2"/>
          <p:cNvSpPr>
            <a:spLocks noGrp="1"/>
          </p:cNvSpPr>
          <p:nvPr>
            <p:ph idx="1"/>
          </p:nvPr>
        </p:nvSpPr>
        <p:spPr/>
        <p:txBody>
          <a:bodyPr/>
          <a:lstStyle/>
          <a:p>
            <a:r>
              <a:rPr lang="en-US" dirty="0"/>
              <a:t>In the </a:t>
            </a:r>
            <a:r>
              <a:rPr lang="en-US" dirty="0" smtClean="0"/>
              <a:t>university setting, scientific education </a:t>
            </a:r>
            <a:r>
              <a:rPr lang="en-US" dirty="0"/>
              <a:t>and </a:t>
            </a:r>
            <a:r>
              <a:rPr lang="en-US" dirty="0" smtClean="0"/>
              <a:t>research are inseparable</a:t>
            </a:r>
          </a:p>
        </p:txBody>
      </p:sp>
    </p:spTree>
    <p:extLst>
      <p:ext uri="{BB962C8B-B14F-4D97-AF65-F5344CB8AC3E}">
        <p14:creationId xmlns:p14="http://schemas.microsoft.com/office/powerpoint/2010/main" xmlns="" val="1008341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Sources</a:t>
            </a:r>
            <a:endParaRPr lang="en-US" dirty="0"/>
          </a:p>
        </p:txBody>
      </p:sp>
      <p:sp>
        <p:nvSpPr>
          <p:cNvPr id="3" name="Content Placeholder 2"/>
          <p:cNvSpPr>
            <a:spLocks noGrp="1"/>
          </p:cNvSpPr>
          <p:nvPr>
            <p:ph idx="1"/>
          </p:nvPr>
        </p:nvSpPr>
        <p:spPr/>
        <p:txBody>
          <a:bodyPr/>
          <a:lstStyle/>
          <a:p>
            <a:r>
              <a:rPr lang="en-US" dirty="0"/>
              <a:t>Federal </a:t>
            </a:r>
            <a:r>
              <a:rPr lang="en-US" dirty="0" smtClean="0"/>
              <a:t>government</a:t>
            </a:r>
            <a:endParaRPr lang="en-US" dirty="0"/>
          </a:p>
          <a:p>
            <a:r>
              <a:rPr lang="en-US" dirty="0"/>
              <a:t>State </a:t>
            </a:r>
            <a:r>
              <a:rPr lang="en-US" dirty="0" smtClean="0"/>
              <a:t>governments</a:t>
            </a:r>
            <a:endParaRPr lang="en-US" dirty="0"/>
          </a:p>
          <a:p>
            <a:r>
              <a:rPr lang="en-US" dirty="0"/>
              <a:t>Private / Non</a:t>
            </a:r>
            <a:r>
              <a:rPr lang="en-US" dirty="0" smtClean="0"/>
              <a:t>-profit organizations</a:t>
            </a:r>
            <a:endParaRPr lang="en-US" dirty="0"/>
          </a:p>
          <a:p>
            <a:r>
              <a:rPr lang="en-US" dirty="0"/>
              <a:t>Corporations</a:t>
            </a:r>
          </a:p>
        </p:txBody>
      </p:sp>
    </p:spTree>
    <p:extLst>
      <p:ext uri="{BB962C8B-B14F-4D97-AF65-F5344CB8AC3E}">
        <p14:creationId xmlns:p14="http://schemas.microsoft.com/office/powerpoint/2010/main" xmlns="" val="7913103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TotalTime>
  <Words>2543</Words>
  <Application/>
  <PresentationFormat>On-screen Show (4:3)</PresentationFormat>
  <Paragraphs>377</Paragraphs>
  <Slides>53</Slides>
  <Notes>2</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Module</vt:lpstr>
      <vt:lpstr>Research Grants and Contracts</vt:lpstr>
      <vt:lpstr>Overview</vt:lpstr>
      <vt:lpstr>Funding in the 19th Century</vt:lpstr>
      <vt:lpstr>World Wars I and II</vt:lpstr>
      <vt:lpstr>World War II</vt:lpstr>
      <vt:lpstr>Bush Report</vt:lpstr>
      <vt:lpstr>Key Milestones</vt:lpstr>
      <vt:lpstr>Emerging Philosophy</vt:lpstr>
      <vt:lpstr>Funding Sources</vt:lpstr>
      <vt:lpstr>Federal Research Agencies</vt:lpstr>
      <vt:lpstr>Funding Mechanisms</vt:lpstr>
      <vt:lpstr>Research Grant</vt:lpstr>
      <vt:lpstr>Cooperative Agreement</vt:lpstr>
      <vt:lpstr>Research Contract</vt:lpstr>
      <vt:lpstr>Institutional Responsibility</vt:lpstr>
      <vt:lpstr>Allocated Costs</vt:lpstr>
      <vt:lpstr>Direct Costs…</vt:lpstr>
      <vt:lpstr>Indirect Costs</vt:lpstr>
      <vt:lpstr>Indirect costs</vt:lpstr>
      <vt:lpstr>Allowable Costs</vt:lpstr>
      <vt:lpstr>National Institutes of Health</vt:lpstr>
      <vt:lpstr>NIH Research Programs</vt:lpstr>
      <vt:lpstr>Grants.gov</vt:lpstr>
      <vt:lpstr>NIH Extramural Programs</vt:lpstr>
      <vt:lpstr>Grant Proposals</vt:lpstr>
      <vt:lpstr>Advice</vt:lpstr>
      <vt:lpstr>Grant Proposals</vt:lpstr>
      <vt:lpstr>NIH Application Components</vt:lpstr>
      <vt:lpstr>NIH Application Components</vt:lpstr>
      <vt:lpstr>Signature </vt:lpstr>
      <vt:lpstr>Institutional Responsibility</vt:lpstr>
      <vt:lpstr>Institutional Responsibility</vt:lpstr>
      <vt:lpstr>The Good Old Days…</vt:lpstr>
      <vt:lpstr>The Good Old Days…</vt:lpstr>
      <vt:lpstr>…Welcome To The New Age</vt:lpstr>
      <vt:lpstr>Grants.gov</vt:lpstr>
      <vt:lpstr>Peer Review</vt:lpstr>
      <vt:lpstr>NIH Grant Process</vt:lpstr>
      <vt:lpstr>Study Section Review</vt:lpstr>
      <vt:lpstr>Study Sections</vt:lpstr>
      <vt:lpstr>Study Section in Action</vt:lpstr>
      <vt:lpstr>Study Section Members</vt:lpstr>
      <vt:lpstr>Study Section Roster</vt:lpstr>
      <vt:lpstr>Inside Study Sections</vt:lpstr>
      <vt:lpstr>Study Section Meetings</vt:lpstr>
      <vt:lpstr>Confidential Process</vt:lpstr>
      <vt:lpstr>Review Criteria</vt:lpstr>
      <vt:lpstr>Special Considerations</vt:lpstr>
      <vt:lpstr>Study Section Actions</vt:lpstr>
      <vt:lpstr>Following Process eRA Commons</vt:lpstr>
      <vt:lpstr>Proposal Tips</vt:lpstr>
      <vt:lpstr>Rules to Follow</vt:lpstr>
      <vt:lpstr>UT 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Grants and Contracts</dc:title>
  <dc:creator>EMIE09</dc:creator>
  <cp:lastModifiedBy>EMIE09</cp:lastModifiedBy>
  <cp:revision>1</cp:revision>
  <dcterms:modified xsi:type="dcterms:W3CDTF">2017-04-17T04:44:14Z</dcterms:modified>
</cp:coreProperties>
</file>